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y="6858000" cx="12192000"/>
  <p:notesSz cx="6858000" cy="9144000"/>
  <p:embeddedFontLst>
    <p:embeddedFont>
      <p:font typeface="Gill Sans"/>
      <p:regular r:id="rId71"/>
      <p:bold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3" roundtripDataSignature="AMtx7mga6jhwkHk7Di6V0OhgpsHcAQHWw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onika Chauh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83342B-A32A-44E2-8232-A3E552A67F86}">
  <a:tblStyle styleId="{5F83342B-A32A-44E2-8232-A3E552A67F8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226D2FDF-41BC-4A74-A386-02232FE54AD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5105A5B2-17E2-4180-9323-0D8D6F5BF50B}"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8DD0F1C-8E70-41C5-B6A2-446194CA7BE5}" styleName="Table_3">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2F7C4324-7470-4ED0-87E0-583BC9303702}" styleName="Table_4">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font" Target="fonts/GillSans-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GillSans-regular.fntdata"/><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2-03T06:20:51.825">
    <p:pos x="10" y="10"/>
    <p:text>to be finalized</p:text>
    <p:extLst>
      <p:ext uri="{C676402C-5697-4E1C-873F-D02D1690AC5C}">
        <p15:threadingInfo timeZoneBias="0"/>
      </p:ext>
      <p:ext uri="http://customooxmlschemas.google.com/">
        <go:slidesCustomData xmlns:go="http://customooxmlschemas.google.com/" commentPostId="AAAAcUkjky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i-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83" name="Google Shape;38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6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6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7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7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7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76"/>
          <p:cNvSpPr/>
          <p:nvPr>
            <p:ph idx="2" type="pic"/>
          </p:nvPr>
        </p:nvSpPr>
        <p:spPr>
          <a:xfrm>
            <a:off x="5183188" y="987425"/>
            <a:ext cx="6172200" cy="4873625"/>
          </a:xfrm>
          <a:prstGeom prst="rect">
            <a:avLst/>
          </a:prstGeom>
          <a:noFill/>
          <a:ln>
            <a:noFill/>
          </a:ln>
        </p:spPr>
      </p:sp>
      <p:sp>
        <p:nvSpPr>
          <p:cNvPr id="78" name="Google Shape;78;p7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7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7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7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pic>
        <p:nvPicPr>
          <p:cNvPr id="28" name="Google Shape;28;p67"/>
          <p:cNvPicPr preferRelativeResize="0"/>
          <p:nvPr/>
        </p:nvPicPr>
        <p:blipFill rotWithShape="1">
          <a:blip r:embed="rId2">
            <a:alphaModFix/>
          </a:blip>
          <a:srcRect b="0" l="0" r="0" t="0"/>
          <a:stretch/>
        </p:blipFill>
        <p:spPr>
          <a:xfrm>
            <a:off x="-16489" y="-179658"/>
            <a:ext cx="616563" cy="72754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ull Content - Subtitle">
  <p:cSld name="Title and Full Content - Subtitle">
    <p:spTree>
      <p:nvGrpSpPr>
        <p:cNvPr id="38" name="Shape 38"/>
        <p:cNvGrpSpPr/>
        <p:nvPr/>
      </p:nvGrpSpPr>
      <p:grpSpPr>
        <a:xfrm>
          <a:off x="0" y="0"/>
          <a:ext cx="0" cy="0"/>
          <a:chOff x="0" y="0"/>
          <a:chExt cx="0" cy="0"/>
        </a:xfrm>
      </p:grpSpPr>
      <p:sp>
        <p:nvSpPr>
          <p:cNvPr id="39" name="Google Shape;39;p70"/>
          <p:cNvSpPr txBox="1"/>
          <p:nvPr>
            <p:ph type="title"/>
          </p:nvPr>
        </p:nvSpPr>
        <p:spPr>
          <a:xfrm>
            <a:off x="442913" y="430514"/>
            <a:ext cx="11306175" cy="50292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0"/>
          <p:cNvSpPr txBox="1"/>
          <p:nvPr>
            <p:ph idx="1" type="subTitle"/>
          </p:nvPr>
        </p:nvSpPr>
        <p:spPr>
          <a:xfrm>
            <a:off x="442912" y="933433"/>
            <a:ext cx="11306176" cy="885842"/>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dk1"/>
              </a:buClr>
              <a:buSzPts val="2400"/>
              <a:buNone/>
              <a:defRPr b="0" sz="240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p:txBody>
      </p:sp>
      <p:sp>
        <p:nvSpPr>
          <p:cNvPr id="41" name="Google Shape;41;p70"/>
          <p:cNvSpPr txBox="1"/>
          <p:nvPr>
            <p:ph idx="2" type="body"/>
          </p:nvPr>
        </p:nvSpPr>
        <p:spPr>
          <a:xfrm>
            <a:off x="442913" y="2103438"/>
            <a:ext cx="11306175" cy="40687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0"/>
          <p:cNvSpPr txBox="1"/>
          <p:nvPr>
            <p:ph idx="11" type="ftr"/>
          </p:nvPr>
        </p:nvSpPr>
        <p:spPr>
          <a:xfrm>
            <a:off x="442912" y="6355080"/>
            <a:ext cx="5473701" cy="1371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0"/>
          <p:cNvSpPr txBox="1"/>
          <p:nvPr>
            <p:ph idx="10" type="dt"/>
          </p:nvPr>
        </p:nvSpPr>
        <p:spPr>
          <a:xfrm>
            <a:off x="9984296" y="6355080"/>
            <a:ext cx="1764792" cy="1371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0"/>
          <p:cNvSpPr txBox="1"/>
          <p:nvPr>
            <p:ph idx="12" type="sldNum"/>
          </p:nvPr>
        </p:nvSpPr>
        <p:spPr>
          <a:xfrm>
            <a:off x="9984296" y="6492240"/>
            <a:ext cx="1764792" cy="1371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_no images">
  <p:cSld name="Title and Body_no images">
    <p:spTree>
      <p:nvGrpSpPr>
        <p:cNvPr id="45" name="Shape 4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7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7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7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7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7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7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CC"/>
        </a:solidFill>
      </p:bgPr>
    </p:bg>
    <p:spTree>
      <p:nvGrpSpPr>
        <p:cNvPr id="9" name="Shape 9"/>
        <p:cNvGrpSpPr/>
        <p:nvPr/>
      </p:nvGrpSpPr>
      <p:grpSpPr>
        <a:xfrm>
          <a:off x="0" y="0"/>
          <a:ext cx="0" cy="0"/>
          <a:chOff x="0" y="0"/>
          <a:chExt cx="0" cy="0"/>
        </a:xfrm>
      </p:grpSpPr>
      <p:sp>
        <p:nvSpPr>
          <p:cNvPr id="10" name="Google Shape;1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i-IN"/>
              <a:t>‹#›</a:t>
            </a:fld>
            <a:endParaRPr/>
          </a:p>
        </p:txBody>
      </p:sp>
      <p:pic>
        <p:nvPicPr>
          <p:cNvPr id="15" name="Google Shape;15;p65"/>
          <p:cNvPicPr preferRelativeResize="0"/>
          <p:nvPr/>
        </p:nvPicPr>
        <p:blipFill rotWithShape="1">
          <a:blip r:embed="rId1">
            <a:alphaModFix/>
          </a:blip>
          <a:srcRect b="0" l="0" r="0" t="0"/>
          <a:stretch/>
        </p:blipFill>
        <p:spPr>
          <a:xfrm>
            <a:off x="-16489" y="-179658"/>
            <a:ext cx="616563" cy="72754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ajeevika.gov.in/sites/default/files/Master%20Circular%20for%20Food%2C%20Nutrition%2C%20Health%20and%20Wash%20Interventions.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5.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7.png"/><Relationship Id="rId4" Type="http://schemas.openxmlformats.org/officeDocument/2006/relationships/image" Target="../media/image50.png"/><Relationship Id="rId9" Type="http://schemas.openxmlformats.org/officeDocument/2006/relationships/image" Target="../media/image39.png"/><Relationship Id="rId5" Type="http://schemas.openxmlformats.org/officeDocument/2006/relationships/image" Target="../media/image34.png"/><Relationship Id="rId6" Type="http://schemas.openxmlformats.org/officeDocument/2006/relationships/image" Target="../media/image37.png"/><Relationship Id="rId7" Type="http://schemas.openxmlformats.org/officeDocument/2006/relationships/image" Target="../media/image40.png"/><Relationship Id="rId8"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type="ctrTitle"/>
          </p:nvPr>
        </p:nvSpPr>
        <p:spPr>
          <a:xfrm>
            <a:off x="1643699" y="2666584"/>
            <a:ext cx="9407694" cy="303126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hi-IN" sz="3600">
                <a:latin typeface="Calibri"/>
                <a:ea typeface="Calibri"/>
                <a:cs typeface="Calibri"/>
                <a:sym typeface="Calibri"/>
              </a:rPr>
              <a:t>स्वयं सहायता समूहों और इसके संघों के माध्यम से भोजन, पोषण, स्वास्थ्य और वॉश (एफएनएचडब्ल्यू) का संचालन</a:t>
            </a:r>
            <a:br>
              <a:rPr lang="hi-IN" sz="3600">
                <a:latin typeface="Calibri"/>
                <a:ea typeface="Calibri"/>
                <a:cs typeface="Calibri"/>
                <a:sym typeface="Calibri"/>
              </a:rPr>
            </a:br>
            <a:br>
              <a:rPr lang="hi-IN" sz="3600">
                <a:latin typeface="Calibri"/>
                <a:ea typeface="Calibri"/>
                <a:cs typeface="Calibri"/>
                <a:sym typeface="Calibri"/>
              </a:rPr>
            </a:br>
            <a:r>
              <a:rPr b="1" lang="hi-IN" sz="2800"/>
              <a:t>सीएलएफ/वीओ-सैक/ओबी/ईसी के कार्यों पर फैसिलिटेटर का उन्मुखीकरण</a:t>
            </a:r>
            <a:br>
              <a:rPr b="1" lang="hi-IN" sz="2800"/>
            </a:br>
            <a:endParaRPr sz="3200">
              <a:latin typeface="Calibri"/>
              <a:ea typeface="Calibri"/>
              <a:cs typeface="Calibri"/>
              <a:sym typeface="Calibri"/>
            </a:endParaRPr>
          </a:p>
        </p:txBody>
      </p:sp>
      <p:sp>
        <p:nvSpPr>
          <p:cNvPr id="99" name="Google Shape;99;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Gill Sans"/>
              <a:buNone/>
            </a:pPr>
            <a:fld id="{00000000-1234-1234-1234-123412341234}" type="slidenum">
              <a:rPr b="0" i="0" lang="hi-IN" sz="1200" u="none" cap="none" strike="noStrike">
                <a:solidFill>
                  <a:srgbClr val="888888"/>
                </a:solidFill>
                <a:latin typeface="Gill Sans"/>
                <a:ea typeface="Gill Sans"/>
                <a:cs typeface="Gill Sans"/>
                <a:sym typeface="Gill Sans"/>
              </a:rPr>
              <a:t>‹#›</a:t>
            </a:fld>
            <a:endParaRPr b="0" i="0" sz="1200" u="none" cap="none" strike="noStrike">
              <a:solidFill>
                <a:srgbClr val="888888"/>
              </a:solidFill>
              <a:latin typeface="Gill Sans"/>
              <a:ea typeface="Gill Sans"/>
              <a:cs typeface="Gill Sans"/>
              <a:sym typeface="Gill Sans"/>
            </a:endParaRPr>
          </a:p>
        </p:txBody>
      </p:sp>
      <p:pic>
        <p:nvPicPr>
          <p:cNvPr id="100" name="Google Shape;100;p1"/>
          <p:cNvPicPr preferRelativeResize="0"/>
          <p:nvPr/>
        </p:nvPicPr>
        <p:blipFill rotWithShape="1">
          <a:blip r:embed="rId3">
            <a:alphaModFix/>
          </a:blip>
          <a:srcRect b="0" l="0" r="0" t="0"/>
          <a:stretch/>
        </p:blipFill>
        <p:spPr>
          <a:xfrm>
            <a:off x="7636700" y="757931"/>
            <a:ext cx="1947800" cy="1002006"/>
          </a:xfrm>
          <a:prstGeom prst="rect">
            <a:avLst/>
          </a:prstGeom>
          <a:noFill/>
          <a:ln>
            <a:noFill/>
          </a:ln>
        </p:spPr>
      </p:pic>
      <p:pic>
        <p:nvPicPr>
          <p:cNvPr id="101" name="Google Shape;101;p1"/>
          <p:cNvPicPr preferRelativeResize="0"/>
          <p:nvPr/>
        </p:nvPicPr>
        <p:blipFill rotWithShape="1">
          <a:blip r:embed="rId4">
            <a:alphaModFix/>
          </a:blip>
          <a:srcRect b="0" l="0" r="0" t="0"/>
          <a:stretch/>
        </p:blipFill>
        <p:spPr>
          <a:xfrm>
            <a:off x="2498413" y="288117"/>
            <a:ext cx="2728768" cy="1534555"/>
          </a:xfrm>
          <a:prstGeom prst="rect">
            <a:avLst/>
          </a:prstGeom>
          <a:noFill/>
          <a:ln>
            <a:noFill/>
          </a:ln>
        </p:spPr>
      </p:pic>
      <p:sp>
        <p:nvSpPr>
          <p:cNvPr id="102" name="Google Shape;102;p1"/>
          <p:cNvSpPr txBox="1"/>
          <p:nvPr/>
        </p:nvSpPr>
        <p:spPr>
          <a:xfrm>
            <a:off x="0" y="5917347"/>
            <a:ext cx="120950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1" i="0" lang="hi-IN" sz="1400" u="none" cap="none" strike="noStrike">
                <a:solidFill>
                  <a:srgbClr val="000000"/>
                </a:solidFill>
                <a:latin typeface="Calibri"/>
                <a:ea typeface="Calibri"/>
                <a:cs typeface="Calibri"/>
                <a:sym typeface="Calibri"/>
              </a:rPr>
              <a:t>National Mission Management Unit, Deendayal Antyodaya Yojana – National Rural Livelihoods Mission (DAY-NRLM)  </a:t>
            </a:r>
            <a:endParaRPr/>
          </a:p>
          <a:p>
            <a:pPr indent="0" lvl="0" marL="0" marR="0" rtl="0" algn="ctr">
              <a:lnSpc>
                <a:spcPct val="100000"/>
              </a:lnSpc>
              <a:spcBef>
                <a:spcPts val="0"/>
              </a:spcBef>
              <a:spcAft>
                <a:spcPts val="0"/>
              </a:spcAft>
              <a:buClr>
                <a:srgbClr val="000000"/>
              </a:buClr>
              <a:buSzPts val="1400"/>
              <a:buFont typeface="Calibri"/>
              <a:buNone/>
            </a:pPr>
            <a:r>
              <a:rPr b="0" i="0" lang="hi-IN" sz="1400" u="none" cap="none" strike="noStrike">
                <a:solidFill>
                  <a:srgbClr val="000000"/>
                </a:solidFill>
                <a:latin typeface="Calibri"/>
                <a:ea typeface="Calibri"/>
                <a:cs typeface="Calibri"/>
                <a:sym typeface="Calibri"/>
              </a:rPr>
              <a:t>Ministry of Rural Development, Government of India</a:t>
            </a:r>
            <a:endParaRPr/>
          </a:p>
        </p:txBody>
      </p:sp>
      <p:pic>
        <p:nvPicPr>
          <p:cNvPr id="103" name="Google Shape;103;p1"/>
          <p:cNvPicPr preferRelativeResize="0"/>
          <p:nvPr/>
        </p:nvPicPr>
        <p:blipFill rotWithShape="1">
          <a:blip r:embed="rId5">
            <a:alphaModFix/>
          </a:blip>
          <a:srcRect b="0" l="0" r="0" t="0"/>
          <a:stretch/>
        </p:blipFill>
        <p:spPr>
          <a:xfrm>
            <a:off x="-16489" y="-179658"/>
            <a:ext cx="616563" cy="7275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p:nvPr/>
        </p:nvSpPr>
        <p:spPr>
          <a:xfrm>
            <a:off x="838199" y="1333398"/>
            <a:ext cx="4647027" cy="49789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800">
                <a:solidFill>
                  <a:schemeClr val="dk1"/>
                </a:solidFill>
                <a:latin typeface="Calibri"/>
                <a:ea typeface="Calibri"/>
                <a:cs typeface="Calibri"/>
                <a:sym typeface="Calibri"/>
              </a:rPr>
              <a:t>फएनएचडब्ल्यू भौगोलिक क्षेत्र (सीएलएफ) को दर्शाने वाला जिला मानचित्र</a:t>
            </a:r>
            <a:endParaRPr sz="1800">
              <a:solidFill>
                <a:schemeClr val="dk1"/>
              </a:solidFill>
              <a:latin typeface="Calibri"/>
              <a:ea typeface="Calibri"/>
              <a:cs typeface="Calibri"/>
              <a:sym typeface="Calibri"/>
            </a:endParaRPr>
          </a:p>
        </p:txBody>
      </p:sp>
      <p:graphicFrame>
        <p:nvGraphicFramePr>
          <p:cNvPr id="231" name="Google Shape;231;p10"/>
          <p:cNvGraphicFramePr/>
          <p:nvPr/>
        </p:nvGraphicFramePr>
        <p:xfrm>
          <a:off x="5748867" y="2001065"/>
          <a:ext cx="3000000" cy="3000000"/>
        </p:xfrm>
        <a:graphic>
          <a:graphicData uri="http://schemas.openxmlformats.org/drawingml/2006/table">
            <a:tbl>
              <a:tblPr bandRow="1" firstRow="1">
                <a:noFill/>
                <a:tableStyleId>{78DD0F1C-8E70-41C5-B6A2-446194CA7BE5}</a:tableStyleId>
              </a:tblPr>
              <a:tblGrid>
                <a:gridCol w="1723825"/>
                <a:gridCol w="1241825"/>
                <a:gridCol w="1371600"/>
                <a:gridCol w="1639175"/>
              </a:tblGrid>
              <a:tr h="228600">
                <a:tc>
                  <a:txBody>
                    <a:bodyPr/>
                    <a:lstStyle/>
                    <a:p>
                      <a:pPr indent="0" lvl="0" marL="0" marR="0" rtl="0" algn="l">
                        <a:spcBef>
                          <a:spcPts val="0"/>
                        </a:spcBef>
                        <a:spcAft>
                          <a:spcPts val="0"/>
                        </a:spcAft>
                        <a:buClr>
                          <a:schemeClr val="dk1"/>
                        </a:buClr>
                        <a:buSzPts val="1100"/>
                        <a:buFont typeface="Arial"/>
                        <a:buNone/>
                      </a:pPr>
                      <a:r>
                        <a:rPr b="1" lang="hi-IN" sz="1800"/>
                        <a:t>जिले का नाम</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l">
                        <a:lnSpc>
                          <a:spcPct val="100000"/>
                        </a:lnSpc>
                        <a:spcBef>
                          <a:spcPts val="0"/>
                        </a:spcBef>
                        <a:spcAft>
                          <a:spcPts val="0"/>
                        </a:spcAft>
                        <a:buClr>
                          <a:schemeClr val="dk1"/>
                        </a:buClr>
                        <a:buSzPts val="1800"/>
                        <a:buFont typeface="Calibri"/>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70850">
                <a:tc>
                  <a:txBody>
                    <a:bodyPr/>
                    <a:lstStyle/>
                    <a:p>
                      <a:pPr indent="0" lvl="0" marL="0" marR="0" rtl="0" algn="l">
                        <a:spcBef>
                          <a:spcPts val="0"/>
                        </a:spcBef>
                        <a:spcAft>
                          <a:spcPts val="0"/>
                        </a:spcAft>
                        <a:buClr>
                          <a:schemeClr val="dk1"/>
                        </a:buClr>
                        <a:buSzPts val="1100"/>
                        <a:buFont typeface="Arial"/>
                        <a:buNone/>
                      </a:pPr>
                      <a:r>
                        <a:rPr lang="hi-IN" sz="1800"/>
                        <a:t>जनसंख्या*</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70850">
                <a:tc>
                  <a:txBody>
                    <a:bodyPr/>
                    <a:lstStyle/>
                    <a:p>
                      <a:pPr indent="0" lvl="0" marL="0" marR="0" rtl="0" algn="l">
                        <a:spcBef>
                          <a:spcPts val="0"/>
                        </a:spcBef>
                        <a:spcAft>
                          <a:spcPts val="0"/>
                        </a:spcAft>
                        <a:buClr>
                          <a:schemeClr val="dk1"/>
                        </a:buClr>
                        <a:buSzPts val="1100"/>
                        <a:buFont typeface="Arial"/>
                        <a:buNone/>
                      </a:pPr>
                      <a:r>
                        <a:rPr lang="hi-IN" sz="1800"/>
                        <a:t>साक्षरता दर*</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70850">
                <a:tc>
                  <a:txBody>
                    <a:bodyPr/>
                    <a:lstStyle/>
                    <a:p>
                      <a:pPr indent="0" lvl="0" marL="0" marR="0" rtl="0" algn="l">
                        <a:spcBef>
                          <a:spcPts val="0"/>
                        </a:spcBef>
                        <a:spcAft>
                          <a:spcPts val="0"/>
                        </a:spcAft>
                        <a:buClr>
                          <a:schemeClr val="dk1"/>
                        </a:buClr>
                        <a:buSzPts val="1100"/>
                        <a:buFont typeface="Arial"/>
                        <a:buNone/>
                      </a:pPr>
                      <a:r>
                        <a:rPr lang="hi-IN" sz="1800"/>
                        <a:t>लिंग अनुपात*</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hi-IN" sz="1800"/>
                        <a:t>कुल</a:t>
                      </a:r>
                      <a:r>
                        <a:rPr lang="hi-IN" sz="1800"/>
                        <a:t> </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hi-IN" sz="1800"/>
                        <a:t>एनआरईटीपी</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hi-IN" sz="1800"/>
                        <a:t>एनआरएलएम </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hi-IN" sz="1800"/>
                        <a:t>ब्लॉकों की संख्या</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highlight>
                          <a:srgbClr val="FFFF00"/>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hi-IN" sz="1800"/>
                        <a:t>सीएलएफ की संख्या</a:t>
                      </a:r>
                      <a:endParaRPr/>
                    </a:p>
                    <a:p>
                      <a:pPr indent="0" lvl="0" marL="0" marR="0" rtl="0" algn="l">
                        <a:spcBef>
                          <a:spcPts val="0"/>
                        </a:spcBef>
                        <a:spcAft>
                          <a:spcPts val="0"/>
                        </a:spcAft>
                        <a:buNone/>
                      </a:pPr>
                      <a:r>
                        <a:rPr lang="hi-IN" sz="1800"/>
                        <a:t>ग्राम संगठनों की संख्या</a:t>
                      </a:r>
                      <a:endParaRPr sz="1800"/>
                    </a:p>
                    <a:p>
                      <a:pPr indent="0" lvl="0" marL="0" marR="0" rtl="0" algn="l">
                        <a:lnSpc>
                          <a:spcPct val="100000"/>
                        </a:lnSpc>
                        <a:spcBef>
                          <a:spcPts val="0"/>
                        </a:spcBef>
                        <a:spcAft>
                          <a:spcPts val="0"/>
                        </a:spcAft>
                        <a:buClr>
                          <a:schemeClr val="dk1"/>
                        </a:buClr>
                        <a:buSzPts val="1800"/>
                        <a:buFont typeface="Calibri"/>
                        <a:buNone/>
                      </a:pPr>
                      <a:r>
                        <a:rPr lang="hi-IN" sz="1800"/>
                        <a:t>स्वयं सहायता समूहों की संख्या</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highlight>
                          <a:srgbClr val="FFFF00"/>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2" name="Google Shape;232;p10"/>
          <p:cNvSpPr txBox="1"/>
          <p:nvPr/>
        </p:nvSpPr>
        <p:spPr>
          <a:xfrm>
            <a:off x="10325688" y="6583770"/>
            <a:ext cx="1825919"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hi-IN" sz="1200">
                <a:solidFill>
                  <a:schemeClr val="dk1"/>
                </a:solidFill>
                <a:latin typeface="Calibri"/>
                <a:ea typeface="Calibri"/>
                <a:cs typeface="Calibri"/>
                <a:sym typeface="Calibri"/>
              </a:rPr>
              <a:t>Source: *Census, 2011</a:t>
            </a:r>
            <a:endParaRPr b="1" sz="1200">
              <a:solidFill>
                <a:schemeClr val="dk1"/>
              </a:solidFill>
              <a:latin typeface="Calibri"/>
              <a:ea typeface="Calibri"/>
              <a:cs typeface="Calibri"/>
              <a:sym typeface="Calibri"/>
            </a:endParaRPr>
          </a:p>
        </p:txBody>
      </p:sp>
      <p:sp>
        <p:nvSpPr>
          <p:cNvPr id="233" name="Google Shape;233;p10"/>
          <p:cNvSpPr/>
          <p:nvPr/>
        </p:nvSpPr>
        <p:spPr>
          <a:xfrm>
            <a:off x="838199" y="410129"/>
            <a:ext cx="2667001"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hi-IN" sz="3200">
                <a:solidFill>
                  <a:schemeClr val="lt1"/>
                </a:solidFill>
                <a:latin typeface="Calibri"/>
                <a:ea typeface="Calibri"/>
                <a:cs typeface="Calibri"/>
                <a:sym typeface="Calibri"/>
              </a:rPr>
              <a:t>जिला प्रोफाइल</a:t>
            </a:r>
            <a:endParaRPr sz="2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nvSpPr>
        <p:spPr>
          <a:xfrm>
            <a:off x="0" y="320115"/>
            <a:ext cx="12192000" cy="6477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Calibri"/>
              <a:buNone/>
            </a:pPr>
            <a:r>
              <a:t/>
            </a:r>
            <a:endParaRPr b="1" sz="3200">
              <a:solidFill>
                <a:schemeClr val="dk1"/>
              </a:solidFill>
              <a:latin typeface="Calibri"/>
              <a:ea typeface="Calibri"/>
              <a:cs typeface="Calibri"/>
              <a:sym typeface="Calibri"/>
            </a:endParaRPr>
          </a:p>
        </p:txBody>
      </p:sp>
      <p:sp>
        <p:nvSpPr>
          <p:cNvPr id="239" name="Google Shape;239;p11"/>
          <p:cNvSpPr/>
          <p:nvPr/>
        </p:nvSpPr>
        <p:spPr>
          <a:xfrm>
            <a:off x="9618133" y="1328729"/>
            <a:ext cx="2282532" cy="4031873"/>
          </a:xfrm>
          <a:prstGeom prst="rect">
            <a:avLst/>
          </a:prstGeom>
          <a:solidFill>
            <a:srgbClr val="FBE4D4"/>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1600">
                <a:solidFill>
                  <a:schemeClr val="dk1"/>
                </a:solidFill>
                <a:latin typeface="Calibri"/>
                <a:ea typeface="Calibri"/>
                <a:cs typeface="Calibri"/>
                <a:sym typeface="Calibri"/>
              </a:rPr>
              <a:t>मुख्य बिंदु </a:t>
            </a:r>
            <a:endParaRPr b="1" sz="1600">
              <a:solidFill>
                <a:schemeClr val="dk1"/>
              </a:solidFill>
              <a:latin typeface="Calibri"/>
              <a:ea typeface="Calibri"/>
              <a:cs typeface="Calibri"/>
              <a:sym typeface="Calibri"/>
            </a:endParaRPr>
          </a:p>
          <a:p>
            <a:pPr indent="-184150" lvl="0" marL="285750"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50" lvl="0" marL="285750"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50" lvl="0" marL="285750"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50" lvl="0" marL="285750"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50" lvl="0" marL="285750"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50" lvl="0" marL="285750" marR="0" rtl="0" algn="ctr">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50" lvl="0" marL="285750"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184144" lvl="0" marL="285744" marR="0" rtl="0" algn="just">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p:txBody>
      </p:sp>
      <p:sp>
        <p:nvSpPr>
          <p:cNvPr id="240" name="Google Shape;240;p11"/>
          <p:cNvSpPr txBox="1"/>
          <p:nvPr/>
        </p:nvSpPr>
        <p:spPr>
          <a:xfrm>
            <a:off x="10156873" y="6485294"/>
            <a:ext cx="1825919"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hi-IN" sz="1200">
                <a:solidFill>
                  <a:schemeClr val="dk1"/>
                </a:solidFill>
                <a:latin typeface="Calibri"/>
                <a:ea typeface="Calibri"/>
                <a:cs typeface="Calibri"/>
                <a:sym typeface="Calibri"/>
              </a:rPr>
              <a:t>स्रोत: NFHS 5, 2019-20</a:t>
            </a:r>
            <a:endParaRPr b="1" sz="1200">
              <a:solidFill>
                <a:schemeClr val="dk1"/>
              </a:solidFill>
              <a:latin typeface="Calibri"/>
              <a:ea typeface="Calibri"/>
              <a:cs typeface="Calibri"/>
              <a:sym typeface="Calibri"/>
            </a:endParaRPr>
          </a:p>
        </p:txBody>
      </p:sp>
      <p:sp>
        <p:nvSpPr>
          <p:cNvPr id="241" name="Google Shape;241;p11"/>
          <p:cNvSpPr/>
          <p:nvPr/>
        </p:nvSpPr>
        <p:spPr>
          <a:xfrm>
            <a:off x="2546296" y="3743001"/>
            <a:ext cx="47131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राज्य और फोकस जिले के प्रमुख पोषण संकेतक</a:t>
            </a:r>
            <a:endParaRPr/>
          </a:p>
        </p:txBody>
      </p:sp>
      <p:sp>
        <p:nvSpPr>
          <p:cNvPr id="242" name="Google Shape;242;p11"/>
          <p:cNvSpPr/>
          <p:nvPr/>
        </p:nvSpPr>
        <p:spPr>
          <a:xfrm>
            <a:off x="2546296" y="1358698"/>
            <a:ext cx="49407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राज्य और फोकस जिले के प्रमुख स्वास्थ्य संकेतक</a:t>
            </a:r>
            <a:endParaRPr/>
          </a:p>
        </p:txBody>
      </p:sp>
      <p:sp>
        <p:nvSpPr>
          <p:cNvPr id="243" name="Google Shape;243;p11"/>
          <p:cNvSpPr/>
          <p:nvPr/>
        </p:nvSpPr>
        <p:spPr>
          <a:xfrm>
            <a:off x="3791987" y="2268522"/>
            <a:ext cx="30780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hi-IN" sz="1800">
                <a:solidFill>
                  <a:schemeClr val="dk1"/>
                </a:solidFill>
                <a:latin typeface="Calibri"/>
                <a:ea typeface="Calibri"/>
                <a:cs typeface="Calibri"/>
                <a:sym typeface="Calibri"/>
              </a:rPr>
              <a:t>ग्राफ के माध्यम से चित्रित करें</a:t>
            </a:r>
            <a:endParaRPr/>
          </a:p>
        </p:txBody>
      </p:sp>
      <p:sp>
        <p:nvSpPr>
          <p:cNvPr id="244" name="Google Shape;244;p11"/>
          <p:cNvSpPr/>
          <p:nvPr/>
        </p:nvSpPr>
        <p:spPr>
          <a:xfrm>
            <a:off x="3791986" y="4650986"/>
            <a:ext cx="30780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hi-IN" sz="1800">
                <a:solidFill>
                  <a:schemeClr val="dk1"/>
                </a:solidFill>
                <a:latin typeface="Calibri"/>
                <a:ea typeface="Calibri"/>
                <a:cs typeface="Calibri"/>
                <a:sym typeface="Calibri"/>
              </a:rPr>
              <a:t>ग्राफ के माध्यम से चित्रित करें</a:t>
            </a:r>
            <a:endParaRPr/>
          </a:p>
        </p:txBody>
      </p:sp>
      <p:sp>
        <p:nvSpPr>
          <p:cNvPr id="245" name="Google Shape;245;p11"/>
          <p:cNvSpPr/>
          <p:nvPr/>
        </p:nvSpPr>
        <p:spPr>
          <a:xfrm>
            <a:off x="838199" y="439313"/>
            <a:ext cx="8101986"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hi-IN" sz="3200">
                <a:solidFill>
                  <a:schemeClr val="lt1"/>
                </a:solidFill>
                <a:latin typeface="Calibri"/>
                <a:ea typeface="Calibri"/>
                <a:cs typeface="Calibri"/>
                <a:sym typeface="Calibri"/>
              </a:rPr>
              <a:t>जिला प्रोफाइल- प्रमुख एफएनएचडब्ल्यू संकेतक</a:t>
            </a:r>
            <a:endParaRPr b="1" sz="2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p:nvPr/>
        </p:nvSpPr>
        <p:spPr>
          <a:xfrm>
            <a:off x="838198" y="429585"/>
            <a:ext cx="8636001"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hi-IN" sz="3200">
                <a:solidFill>
                  <a:schemeClr val="lt1"/>
                </a:solidFill>
                <a:latin typeface="Calibri"/>
                <a:ea typeface="Calibri"/>
                <a:cs typeface="Calibri"/>
                <a:sym typeface="Calibri"/>
              </a:rPr>
              <a:t>राज्य परिचालन रणनीति से एफएनएचडब्ल्यू संश्लेषण</a:t>
            </a:r>
            <a:endParaRPr b="1" sz="2000">
              <a:solidFill>
                <a:schemeClr val="lt1"/>
              </a:solidFill>
              <a:latin typeface="Calibri"/>
              <a:ea typeface="Calibri"/>
              <a:cs typeface="Calibri"/>
              <a:sym typeface="Calibri"/>
            </a:endParaRPr>
          </a:p>
        </p:txBody>
      </p:sp>
      <p:sp>
        <p:nvSpPr>
          <p:cNvPr id="251" name="Google Shape;251;p12"/>
          <p:cNvSpPr/>
          <p:nvPr/>
        </p:nvSpPr>
        <p:spPr>
          <a:xfrm>
            <a:off x="905934" y="1961271"/>
            <a:ext cx="1083734" cy="440266"/>
          </a:xfrm>
          <a:prstGeom prst="rect">
            <a:avLst/>
          </a:prstGeom>
          <a:solidFill>
            <a:schemeClr val="accent6"/>
          </a:solidFill>
          <a:ln cap="flat" cmpd="sng" w="1905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hi-IN" sz="2000">
                <a:solidFill>
                  <a:schemeClr val="lt1"/>
                </a:solidFill>
                <a:latin typeface="Calibri"/>
                <a:ea typeface="Calibri"/>
                <a:cs typeface="Calibri"/>
                <a:sym typeface="Calibri"/>
              </a:rPr>
              <a:t>3. </a:t>
            </a:r>
            <a:r>
              <a:rPr lang="hi-IN" sz="2000">
                <a:solidFill>
                  <a:schemeClr val="lt1"/>
                </a:solidFill>
                <a:latin typeface="Calibri"/>
                <a:ea typeface="Calibri"/>
                <a:cs typeface="Calibri"/>
                <a:sym typeface="Calibri"/>
              </a:rPr>
              <a:t>लक्ष्य</a:t>
            </a:r>
            <a:endParaRPr/>
          </a:p>
        </p:txBody>
      </p:sp>
      <p:sp>
        <p:nvSpPr>
          <p:cNvPr id="252" name="Google Shape;252;p12"/>
          <p:cNvSpPr/>
          <p:nvPr/>
        </p:nvSpPr>
        <p:spPr>
          <a:xfrm>
            <a:off x="905934" y="3174120"/>
            <a:ext cx="1608666" cy="440266"/>
          </a:xfrm>
          <a:prstGeom prst="rect">
            <a:avLst/>
          </a:prstGeom>
          <a:solidFill>
            <a:schemeClr val="accent6"/>
          </a:solidFill>
          <a:ln cap="flat" cmpd="sng" w="1905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hi-IN" sz="2000">
                <a:solidFill>
                  <a:schemeClr val="lt1"/>
                </a:solidFill>
                <a:latin typeface="Calibri"/>
                <a:ea typeface="Calibri"/>
                <a:cs typeface="Calibri"/>
                <a:sym typeface="Calibri"/>
              </a:rPr>
              <a:t>4. </a:t>
            </a:r>
            <a:r>
              <a:rPr lang="hi-IN" sz="2000">
                <a:solidFill>
                  <a:schemeClr val="lt1"/>
                </a:solidFill>
                <a:latin typeface="Calibri"/>
                <a:ea typeface="Calibri"/>
                <a:cs typeface="Calibri"/>
                <a:sym typeface="Calibri"/>
              </a:rPr>
              <a:t>उद्देश्य</a:t>
            </a:r>
            <a:endParaRPr/>
          </a:p>
        </p:txBody>
      </p:sp>
      <p:sp>
        <p:nvSpPr>
          <p:cNvPr id="253" name="Google Shape;253;p12"/>
          <p:cNvSpPr/>
          <p:nvPr/>
        </p:nvSpPr>
        <p:spPr>
          <a:xfrm>
            <a:off x="838198" y="4386969"/>
            <a:ext cx="3014132" cy="440266"/>
          </a:xfrm>
          <a:prstGeom prst="rect">
            <a:avLst/>
          </a:prstGeom>
          <a:solidFill>
            <a:schemeClr val="accent6"/>
          </a:solidFill>
          <a:ln cap="flat" cmpd="sng" w="1905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hi-IN" sz="2000">
                <a:solidFill>
                  <a:schemeClr val="lt1"/>
                </a:solidFill>
                <a:latin typeface="Calibri"/>
                <a:ea typeface="Calibri"/>
                <a:cs typeface="Calibri"/>
                <a:sym typeface="Calibri"/>
              </a:rPr>
              <a:t>5.  </a:t>
            </a:r>
            <a:r>
              <a:rPr lang="hi-IN" sz="2000">
                <a:solidFill>
                  <a:schemeClr val="lt1"/>
                </a:solidFill>
                <a:latin typeface="Calibri"/>
                <a:ea typeface="Calibri"/>
                <a:cs typeface="Calibri"/>
                <a:sym typeface="Calibri"/>
              </a:rPr>
              <a:t>लक्ष्य समूह</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3"/>
          <p:cNvSpPr txBox="1"/>
          <p:nvPr>
            <p:ph type="title"/>
          </p:nvPr>
        </p:nvSpPr>
        <p:spPr>
          <a:xfrm>
            <a:off x="838200" y="463405"/>
            <a:ext cx="105156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3200"/>
              <a:buFont typeface="Calibri"/>
              <a:buNone/>
            </a:pPr>
            <a:r>
              <a:t/>
            </a:r>
            <a:endParaRPr b="1" sz="3200"/>
          </a:p>
        </p:txBody>
      </p:sp>
      <p:sp>
        <p:nvSpPr>
          <p:cNvPr id="259" name="Google Shape;25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60" name="Google Shape;260;p13"/>
          <p:cNvSpPr/>
          <p:nvPr/>
        </p:nvSpPr>
        <p:spPr>
          <a:xfrm>
            <a:off x="838198" y="429585"/>
            <a:ext cx="10515601" cy="115368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hi-IN" sz="3200">
                <a:solidFill>
                  <a:schemeClr val="lt1"/>
                </a:solidFill>
                <a:latin typeface="Calibri"/>
                <a:ea typeface="Calibri"/>
                <a:cs typeface="Calibri"/>
                <a:sym typeface="Calibri"/>
              </a:rPr>
              <a:t>राज्य एफएनएचडब्ल्यू परिचालन रणनीति के अनुसार लागू किए जाने वाले प्रमुख गतिविधि </a:t>
            </a:r>
            <a:endParaRPr sz="2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4"/>
          <p:cNvSpPr/>
          <p:nvPr/>
        </p:nvSpPr>
        <p:spPr>
          <a:xfrm>
            <a:off x="913361" y="5923727"/>
            <a:ext cx="216726" cy="2616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hi-IN"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66" name="Google Shape;266;p14"/>
          <p:cNvSpPr txBox="1"/>
          <p:nvPr/>
        </p:nvSpPr>
        <p:spPr>
          <a:xfrm>
            <a:off x="0" y="469461"/>
            <a:ext cx="12192000" cy="66278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Calibri"/>
              <a:buNone/>
            </a:pPr>
            <a:r>
              <a:t/>
            </a:r>
            <a:endParaRPr b="1" sz="3200">
              <a:solidFill>
                <a:schemeClr val="dk1"/>
              </a:solidFill>
              <a:latin typeface="Calibri"/>
              <a:ea typeface="Calibri"/>
              <a:cs typeface="Calibri"/>
              <a:sym typeface="Calibri"/>
            </a:endParaRPr>
          </a:p>
        </p:txBody>
      </p:sp>
      <p:sp>
        <p:nvSpPr>
          <p:cNvPr id="267" name="Google Shape;267;p14"/>
          <p:cNvSpPr/>
          <p:nvPr/>
        </p:nvSpPr>
        <p:spPr>
          <a:xfrm>
            <a:off x="782781" y="203620"/>
            <a:ext cx="10160726" cy="93808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hi-IN" sz="3200">
                <a:solidFill>
                  <a:schemeClr val="lt1"/>
                </a:solidFill>
                <a:latin typeface="Calibri"/>
                <a:ea typeface="Calibri"/>
                <a:cs typeface="Calibri"/>
                <a:sym typeface="Calibri"/>
              </a:rPr>
              <a:t>एफएनएचडब्ल्यू के संचालन के लिए कार्यान्वयन संरचना</a:t>
            </a:r>
            <a:endParaRPr b="1" sz="3200">
              <a:solidFill>
                <a:schemeClr val="lt1"/>
              </a:solidFill>
              <a:latin typeface="Calibri"/>
              <a:ea typeface="Calibri"/>
              <a:cs typeface="Calibri"/>
              <a:sym typeface="Calibri"/>
            </a:endParaRPr>
          </a:p>
        </p:txBody>
      </p:sp>
      <p:grpSp>
        <p:nvGrpSpPr>
          <p:cNvPr id="268" name="Google Shape;268;p14"/>
          <p:cNvGrpSpPr/>
          <p:nvPr/>
        </p:nvGrpSpPr>
        <p:grpSpPr>
          <a:xfrm>
            <a:off x="723718" y="1172657"/>
            <a:ext cx="11190967" cy="4111631"/>
            <a:chOff x="3901" y="47596"/>
            <a:chExt cx="11190967" cy="4111631"/>
          </a:xfrm>
        </p:grpSpPr>
        <p:sp>
          <p:nvSpPr>
            <p:cNvPr id="269" name="Google Shape;269;p14"/>
            <p:cNvSpPr/>
            <p:nvPr/>
          </p:nvSpPr>
          <p:spPr>
            <a:xfrm rot="5400000">
              <a:off x="345809" y="2787444"/>
              <a:ext cx="1029875" cy="1713690"/>
            </a:xfrm>
            <a:prstGeom prst="corner">
              <a:avLst>
                <a:gd fmla="val 16120" name="adj1"/>
                <a:gd fmla="val 16110" name="adj2"/>
              </a:avLst>
            </a:prstGeom>
            <a:solidFill>
              <a:schemeClr val="accent6"/>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62968" y="2687179"/>
              <a:ext cx="1547128" cy="135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txBox="1"/>
            <p:nvPr/>
          </p:nvSpPr>
          <p:spPr>
            <a:xfrm>
              <a:off x="62968" y="2687179"/>
              <a:ext cx="1547128" cy="135614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एसएचजी स्तर </a:t>
              </a:r>
              <a:endParaRPr sz="1800">
                <a:solidFill>
                  <a:schemeClr val="dk1"/>
                </a:solidFill>
                <a:latin typeface="Calibri"/>
                <a:ea typeface="Calibri"/>
                <a:cs typeface="Calibri"/>
                <a:sym typeface="Calibri"/>
              </a:endParaRPr>
            </a:p>
            <a:p>
              <a:pPr indent="-171450" lvl="1" marL="171450" marR="0" rtl="0" algn="l">
                <a:lnSpc>
                  <a:spcPct val="90000"/>
                </a:lnSpc>
                <a:spcBef>
                  <a:spcPts val="63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FNHW नोडल (सामुदायिक मोबिलाइज़र / सक्रिय महिला आदि)</a:t>
              </a:r>
              <a:endParaRPr b="0" i="0" sz="1600" u="none" cap="none" strike="noStrike">
                <a:solidFill>
                  <a:schemeClr val="dk1"/>
                </a:solidFill>
                <a:latin typeface="Calibri"/>
                <a:ea typeface="Calibri"/>
                <a:cs typeface="Calibri"/>
                <a:sym typeface="Calibri"/>
              </a:endParaRPr>
            </a:p>
          </p:txBody>
        </p:sp>
        <p:sp>
          <p:nvSpPr>
            <p:cNvPr id="272" name="Google Shape;272;p14"/>
            <p:cNvSpPr/>
            <p:nvPr/>
          </p:nvSpPr>
          <p:spPr>
            <a:xfrm>
              <a:off x="1429115" y="2674339"/>
              <a:ext cx="291911" cy="291911"/>
            </a:xfrm>
            <a:prstGeom prst="triangle">
              <a:avLst>
                <a:gd fmla="val 100000" name="adj"/>
              </a:avLst>
            </a:prstGeom>
            <a:solidFill>
              <a:schemeClr val="accent6"/>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rot="5400000">
              <a:off x="2239797" y="2331834"/>
              <a:ext cx="1029875" cy="1713690"/>
            </a:xfrm>
            <a:prstGeom prst="corner">
              <a:avLst>
                <a:gd fmla="val 16120" name="adj1"/>
                <a:gd fmla="val 16110" name="adj2"/>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p:nvPr/>
          </p:nvSpPr>
          <p:spPr>
            <a:xfrm>
              <a:off x="2015638" y="2229942"/>
              <a:ext cx="1547128" cy="135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4"/>
            <p:cNvSpPr txBox="1"/>
            <p:nvPr/>
          </p:nvSpPr>
          <p:spPr>
            <a:xfrm>
              <a:off x="2015638" y="2229942"/>
              <a:ext cx="1547128" cy="135614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वीओ स्तर </a:t>
              </a:r>
              <a:endParaRPr sz="1800">
                <a:solidFill>
                  <a:schemeClr val="dk1"/>
                </a:solidFill>
                <a:latin typeface="Calibri"/>
                <a:ea typeface="Calibri"/>
                <a:cs typeface="Calibri"/>
                <a:sym typeface="Calibri"/>
              </a:endParaRPr>
            </a:p>
            <a:p>
              <a:pPr indent="-171450" lvl="1" marL="171450" marR="0" rtl="0" algn="l">
                <a:lnSpc>
                  <a:spcPct val="90000"/>
                </a:lnSpc>
                <a:spcBef>
                  <a:spcPts val="63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सामाजिक कार्य समिति (3 सदस्यों का )</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सामुदायिक संसाधन व्यक्ति (सीआरपी)</a:t>
              </a:r>
              <a:endParaRPr/>
            </a:p>
          </p:txBody>
        </p:sp>
        <p:sp>
          <p:nvSpPr>
            <p:cNvPr id="276" name="Google Shape;276;p14"/>
            <p:cNvSpPr/>
            <p:nvPr/>
          </p:nvSpPr>
          <p:spPr>
            <a:xfrm>
              <a:off x="3323103" y="2205670"/>
              <a:ext cx="291911" cy="291911"/>
            </a:xfrm>
            <a:prstGeom prst="triangle">
              <a:avLst>
                <a:gd fmla="val 10000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rot="5400000">
              <a:off x="4133785" y="1863164"/>
              <a:ext cx="1029875" cy="1713690"/>
            </a:xfrm>
            <a:prstGeom prst="corner">
              <a:avLst>
                <a:gd fmla="val 16120" name="adj1"/>
                <a:gd fmla="val 16110" name="adj2"/>
              </a:avLst>
            </a:prstGeom>
            <a:solidFill>
              <a:schemeClr val="accent6"/>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3909611" y="1813526"/>
              <a:ext cx="1547128" cy="135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txBox="1"/>
            <p:nvPr/>
          </p:nvSpPr>
          <p:spPr>
            <a:xfrm>
              <a:off x="3909611" y="1813526"/>
              <a:ext cx="1547128" cy="135614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सीएलएफ स्तर </a:t>
              </a:r>
              <a:endParaRPr b="1" sz="1800">
                <a:solidFill>
                  <a:schemeClr val="dk1"/>
                </a:solidFill>
                <a:latin typeface="Calibri"/>
                <a:ea typeface="Calibri"/>
                <a:cs typeface="Calibri"/>
                <a:sym typeface="Calibri"/>
              </a:endParaRPr>
            </a:p>
            <a:p>
              <a:pPr indent="0" lvl="0" marL="0" marR="0" rtl="0" algn="l">
                <a:lnSpc>
                  <a:spcPct val="90000"/>
                </a:lnSpc>
                <a:spcBef>
                  <a:spcPts val="63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171450" lvl="1" marL="171450" marR="0" rtl="0" algn="l">
                <a:lnSpc>
                  <a:spcPct val="90000"/>
                </a:lnSpc>
                <a:spcBef>
                  <a:spcPts val="49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सामाजिक कार्य समिति (5 सदस्यों का )</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पदाधिकारी/कार्यकारी समिति</a:t>
              </a:r>
              <a:endParaRPr/>
            </a:p>
          </p:txBody>
        </p:sp>
        <p:sp>
          <p:nvSpPr>
            <p:cNvPr id="280" name="Google Shape;280;p14"/>
            <p:cNvSpPr/>
            <p:nvPr/>
          </p:nvSpPr>
          <p:spPr>
            <a:xfrm>
              <a:off x="5217091" y="1737001"/>
              <a:ext cx="291911" cy="291911"/>
            </a:xfrm>
            <a:prstGeom prst="triangle">
              <a:avLst>
                <a:gd fmla="val 100000" name="adj"/>
              </a:avLst>
            </a:prstGeom>
            <a:solidFill>
              <a:schemeClr val="accent6"/>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rot="5400000">
              <a:off x="6027773" y="1394495"/>
              <a:ext cx="1029875" cy="1713690"/>
            </a:xfrm>
            <a:prstGeom prst="corner">
              <a:avLst>
                <a:gd fmla="val 16120" name="adj1"/>
                <a:gd fmla="val 16110" name="adj2"/>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5820587" y="848438"/>
              <a:ext cx="1547128" cy="135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
            <p:cNvSpPr txBox="1"/>
            <p:nvPr/>
          </p:nvSpPr>
          <p:spPr>
            <a:xfrm>
              <a:off x="5820587" y="848438"/>
              <a:ext cx="1547128" cy="135614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ब्लॉक मिशन प्रबंधन इकाई</a:t>
              </a:r>
              <a:endParaRPr b="1" sz="1800">
                <a:solidFill>
                  <a:schemeClr val="dk1"/>
                </a:solidFill>
                <a:latin typeface="Calibri"/>
                <a:ea typeface="Calibri"/>
                <a:cs typeface="Calibri"/>
                <a:sym typeface="Calibri"/>
              </a:endParaRPr>
            </a:p>
            <a:p>
              <a:pPr indent="0" lvl="0" marL="0" marR="0" rtl="0" algn="l">
                <a:lnSpc>
                  <a:spcPct val="90000"/>
                </a:lnSpc>
                <a:spcBef>
                  <a:spcPts val="63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171450" lvl="1" marL="171450" marR="0" rtl="0" algn="l">
                <a:lnSpc>
                  <a:spcPct val="90000"/>
                </a:lnSpc>
                <a:spcBef>
                  <a:spcPts val="42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ब्लॉक प्रोग्राम मैनेजर, रिसोर्स पूल</a:t>
              </a:r>
              <a:endParaRPr b="0" i="0" sz="1600" u="none" cap="none" strike="noStrike">
                <a:solidFill>
                  <a:schemeClr val="dk1"/>
                </a:solidFill>
                <a:latin typeface="Calibri"/>
                <a:ea typeface="Calibri"/>
                <a:cs typeface="Calibri"/>
                <a:sym typeface="Calibri"/>
              </a:endParaRPr>
            </a:p>
          </p:txBody>
        </p:sp>
        <p:sp>
          <p:nvSpPr>
            <p:cNvPr id="284" name="Google Shape;284;p14"/>
            <p:cNvSpPr/>
            <p:nvPr/>
          </p:nvSpPr>
          <p:spPr>
            <a:xfrm>
              <a:off x="7111079" y="1268331"/>
              <a:ext cx="291911" cy="291911"/>
            </a:xfrm>
            <a:prstGeom prst="triangle">
              <a:avLst>
                <a:gd fmla="val 100000" name="adj"/>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p:nvPr/>
          </p:nvSpPr>
          <p:spPr>
            <a:xfrm rot="5400000">
              <a:off x="7921761" y="925826"/>
              <a:ext cx="1029875" cy="1713690"/>
            </a:xfrm>
            <a:prstGeom prst="corner">
              <a:avLst>
                <a:gd fmla="val 16120" name="adj1"/>
                <a:gd fmla="val 16110" name="adj2"/>
              </a:avLst>
            </a:prstGeom>
            <a:solidFill>
              <a:schemeClr val="accent6"/>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
            <p:cNvSpPr/>
            <p:nvPr/>
          </p:nvSpPr>
          <p:spPr>
            <a:xfrm>
              <a:off x="7724492" y="395758"/>
              <a:ext cx="1547128" cy="135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txBox="1"/>
            <p:nvPr/>
          </p:nvSpPr>
          <p:spPr>
            <a:xfrm>
              <a:off x="7724492" y="395758"/>
              <a:ext cx="1547128" cy="135614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जिला मिशन प्रबंधन इकाई</a:t>
              </a:r>
              <a:endParaRPr b="1" sz="1800">
                <a:solidFill>
                  <a:schemeClr val="dk1"/>
                </a:solidFill>
                <a:latin typeface="Calibri"/>
                <a:ea typeface="Calibri"/>
                <a:cs typeface="Calibri"/>
                <a:sym typeface="Calibri"/>
              </a:endParaRPr>
            </a:p>
            <a:p>
              <a:pPr indent="0" lvl="0" marL="0" marR="0" rtl="0" algn="l">
                <a:lnSpc>
                  <a:spcPct val="90000"/>
                </a:lnSpc>
                <a:spcBef>
                  <a:spcPts val="63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171450" lvl="1" marL="171450" marR="0" rtl="0" algn="l">
                <a:lnSpc>
                  <a:spcPct val="90000"/>
                </a:lnSpc>
                <a:spcBef>
                  <a:spcPts val="42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जिला कार्यक्रम प्रबंधक आईबी-सीबी, जिला संसाधन पूल</a:t>
              </a:r>
              <a:endParaRPr b="0" i="0" sz="1600" u="none" cap="none" strike="noStrike">
                <a:solidFill>
                  <a:schemeClr val="dk1"/>
                </a:solidFill>
                <a:latin typeface="Calibri"/>
                <a:ea typeface="Calibri"/>
                <a:cs typeface="Calibri"/>
                <a:sym typeface="Calibri"/>
              </a:endParaRPr>
            </a:p>
          </p:txBody>
        </p:sp>
        <p:sp>
          <p:nvSpPr>
            <p:cNvPr id="288" name="Google Shape;288;p14"/>
            <p:cNvSpPr/>
            <p:nvPr/>
          </p:nvSpPr>
          <p:spPr>
            <a:xfrm>
              <a:off x="9005067" y="799662"/>
              <a:ext cx="291911" cy="291911"/>
            </a:xfrm>
            <a:prstGeom prst="triangle">
              <a:avLst>
                <a:gd fmla="val 100000" name="adj"/>
              </a:avLst>
            </a:prstGeom>
            <a:solidFill>
              <a:schemeClr val="accent6"/>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p:nvPr/>
          </p:nvSpPr>
          <p:spPr>
            <a:xfrm rot="5400000">
              <a:off x="9815749" y="457157"/>
              <a:ext cx="1029875" cy="1713690"/>
            </a:xfrm>
            <a:prstGeom prst="corner">
              <a:avLst>
                <a:gd fmla="val 16120" name="adj1"/>
                <a:gd fmla="val 16110" name="adj2"/>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9647740" y="47596"/>
              <a:ext cx="1547128" cy="135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
            <p:cNvSpPr txBox="1"/>
            <p:nvPr/>
          </p:nvSpPr>
          <p:spPr>
            <a:xfrm>
              <a:off x="9647740" y="47596"/>
              <a:ext cx="1547128" cy="135614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राज्य मिशन प्रबंधन इकाई</a:t>
              </a:r>
              <a:endParaRPr sz="1000">
                <a:solidFill>
                  <a:schemeClr val="dk1"/>
                </a:solidFill>
                <a:latin typeface="Calibri"/>
                <a:ea typeface="Calibri"/>
                <a:cs typeface="Calibri"/>
                <a:sym typeface="Calibri"/>
              </a:endParaRPr>
            </a:p>
            <a:p>
              <a:pPr indent="-171450" lvl="1" marL="171450" marR="0" rtl="0" algn="l">
                <a:lnSpc>
                  <a:spcPct val="90000"/>
                </a:lnSpc>
                <a:spcBef>
                  <a:spcPts val="63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State राज्य कार्यक्रम प्रबंधक एसआई और एसडी</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hi-IN" sz="1600" u="none" cap="none" strike="noStrike">
                  <a:solidFill>
                    <a:schemeClr val="dk1"/>
                  </a:solidFill>
                  <a:latin typeface="Calibri"/>
                  <a:ea typeface="Calibri"/>
                  <a:cs typeface="Calibri"/>
                  <a:sym typeface="Calibri"/>
                </a:rPr>
                <a:t>प्रोग्राम मैनेजर, स्टेट रिसोर्स पर्सन/मास्टर ट्रेनर्स</a:t>
              </a:r>
              <a:endParaRPr/>
            </a:p>
          </p:txBody>
        </p:sp>
      </p:grpSp>
      <p:sp>
        <p:nvSpPr>
          <p:cNvPr id="292" name="Google Shape;292;p14"/>
          <p:cNvSpPr txBox="1"/>
          <p:nvPr/>
        </p:nvSpPr>
        <p:spPr>
          <a:xfrm>
            <a:off x="498565" y="6217288"/>
            <a:ext cx="11637375" cy="584775"/>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600">
                <a:solidFill>
                  <a:schemeClr val="dk1"/>
                </a:solidFill>
                <a:latin typeface="Calibri"/>
                <a:ea typeface="Calibri"/>
                <a:cs typeface="Calibri"/>
                <a:sym typeface="Calibri"/>
              </a:rPr>
              <a:t>नोट: उपरोक्त कार्यान्वयन संरचना सुझावात्मक है। राज्य अपनी राज्य एफएनएचडब्ल्यू परिचालन रणनीति के अनुसार इसे संशोधित कर सकते हैं ।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5"/>
          <p:cNvSpPr/>
          <p:nvPr/>
        </p:nvSpPr>
        <p:spPr>
          <a:xfrm rot="5854363">
            <a:off x="7150719" y="3440102"/>
            <a:ext cx="1268945" cy="682346"/>
          </a:xfrm>
          <a:prstGeom prst="curvedDownArrow">
            <a:avLst>
              <a:gd fmla="val 25000" name="adj1"/>
              <a:gd fmla="val 51760" name="adj2"/>
              <a:gd fmla="val 25000" name="adj3"/>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5"/>
          <p:cNvSpPr/>
          <p:nvPr/>
        </p:nvSpPr>
        <p:spPr>
          <a:xfrm>
            <a:off x="712925" y="1751489"/>
            <a:ext cx="7899984" cy="1231106"/>
          </a:xfrm>
          <a:prstGeom prst="rect">
            <a:avLst/>
          </a:prstGeom>
          <a:gradFill>
            <a:gsLst>
              <a:gs pos="0">
                <a:srgbClr val="FFDC9B"/>
              </a:gs>
              <a:gs pos="50000">
                <a:srgbClr val="FFD68D"/>
              </a:gs>
              <a:gs pos="100000">
                <a:srgbClr val="FFD478"/>
              </a:gs>
            </a:gsLst>
            <a:lin ang="5400000" scaled="0"/>
          </a:gradFill>
          <a:ln cap="flat" cmpd="sng" w="9525">
            <a:solidFill>
              <a:srgbClr val="7F6000"/>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Arial"/>
              <a:buChar char="•"/>
            </a:pPr>
            <a:r>
              <a:rPr lang="hi-IN" sz="1600">
                <a:solidFill>
                  <a:schemeClr val="dk1"/>
                </a:solidFill>
                <a:latin typeface="Calibri"/>
                <a:ea typeface="Calibri"/>
                <a:cs typeface="Calibri"/>
                <a:sym typeface="Calibri"/>
              </a:rPr>
              <a:t>सीएलएफ ईसी के नेतृत्व में, सीएलएफ सैक सदस्य (ऑफिस बेयरर के साथ) सीएलएफ स्तर पर एफएनएचडब्ल्यू कार्यान्वयन का संचालन करेंगे।</a:t>
            </a:r>
            <a:endParaRPr/>
          </a:p>
          <a:p>
            <a:pPr indent="-285750" lvl="0" marL="285750" marR="0" rtl="0" algn="l">
              <a:spcBef>
                <a:spcPts val="1200"/>
              </a:spcBef>
              <a:spcAft>
                <a:spcPts val="0"/>
              </a:spcAft>
              <a:buClr>
                <a:schemeClr val="dk1"/>
              </a:buClr>
              <a:buSzPts val="1100"/>
              <a:buFont typeface="Arial"/>
              <a:buChar char="•"/>
            </a:pPr>
            <a:r>
              <a:rPr lang="hi-IN" sz="1600">
                <a:solidFill>
                  <a:schemeClr val="dk1"/>
                </a:solidFill>
                <a:latin typeface="Calibri"/>
                <a:ea typeface="Calibri"/>
                <a:cs typeface="Calibri"/>
                <a:sym typeface="Calibri"/>
              </a:rPr>
              <a:t>वीओ ईसी के नेतृत्व में, वीओ सैक (एफएनएचडब्ल्यू कम्युनिटी रिसोर्स पर्सन के साथ) सदस्य वीओ स्तर पर एफएनएचडब्ल्यू कार्यान्वयन की शुरुआत करेंगे।</a:t>
            </a:r>
            <a:endParaRPr/>
          </a:p>
        </p:txBody>
      </p:sp>
      <p:sp>
        <p:nvSpPr>
          <p:cNvPr id="299" name="Google Shape;299;p15"/>
          <p:cNvSpPr/>
          <p:nvPr/>
        </p:nvSpPr>
        <p:spPr>
          <a:xfrm>
            <a:off x="8503869" y="3427877"/>
            <a:ext cx="2779376" cy="1908215"/>
          </a:xfrm>
          <a:prstGeom prst="rect">
            <a:avLst/>
          </a:prstGeom>
          <a:solidFill>
            <a:srgbClr val="EDEDED"/>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600"/>
              <a:buFont typeface="Calibri"/>
              <a:buNone/>
            </a:pPr>
            <a:r>
              <a:rPr lang="hi-IN" sz="1600">
                <a:solidFill>
                  <a:schemeClr val="dk1"/>
                </a:solidFill>
                <a:latin typeface="Calibri"/>
                <a:ea typeface="Calibri"/>
                <a:cs typeface="Calibri"/>
                <a:sym typeface="Calibri"/>
              </a:rPr>
              <a:t>CLF और VO स्तरों पर ईसी/सैक /ओबी सदस्यों को प्रमुख एफएनएचडब्ल्यू गतिविधियों और परिचालन यांत्रिकी पर उन्मुख होने की आवश्यकता है</a:t>
            </a:r>
            <a:endParaRPr/>
          </a:p>
        </p:txBody>
      </p:sp>
      <p:sp>
        <p:nvSpPr>
          <p:cNvPr id="300" name="Google Shape;300;p15"/>
          <p:cNvSpPr/>
          <p:nvPr/>
        </p:nvSpPr>
        <p:spPr>
          <a:xfrm>
            <a:off x="2537328" y="3916741"/>
            <a:ext cx="4420146" cy="1569660"/>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Arial"/>
              <a:buChar char="•"/>
            </a:pPr>
            <a:r>
              <a:rPr lang="hi-IN" sz="1600">
                <a:solidFill>
                  <a:schemeClr val="dk1"/>
                </a:solidFill>
                <a:latin typeface="Calibri"/>
                <a:ea typeface="Calibri"/>
                <a:cs typeface="Calibri"/>
                <a:sym typeface="Calibri"/>
              </a:rPr>
              <a:t>दोनों स्तरों पर नोडल को स्पष्ट रूप से समझने की जरूरत है</a:t>
            </a:r>
            <a:endParaRPr/>
          </a:p>
          <a:p>
            <a:pPr indent="-285750" lvl="1" marL="742950" marR="0" rtl="0" algn="l">
              <a:spcBef>
                <a:spcPts val="0"/>
              </a:spcBef>
              <a:spcAft>
                <a:spcPts val="0"/>
              </a:spcAft>
              <a:buClr>
                <a:schemeClr val="dk1"/>
              </a:buClr>
              <a:buSzPts val="1100"/>
              <a:buFont typeface="Courier New"/>
              <a:buChar char="o"/>
            </a:pPr>
            <a:r>
              <a:rPr b="0" i="0" lang="hi-IN" sz="1600" u="none" cap="none" strike="noStrike">
                <a:solidFill>
                  <a:schemeClr val="dk1"/>
                </a:solidFill>
                <a:latin typeface="Calibri"/>
                <a:ea typeface="Calibri"/>
                <a:cs typeface="Calibri"/>
                <a:sym typeface="Calibri"/>
              </a:rPr>
              <a:t>उनकी भूमिका</a:t>
            </a:r>
            <a:endParaRPr/>
          </a:p>
          <a:p>
            <a:pPr indent="-285750" lvl="1" marL="742950" marR="0" rtl="0" algn="l">
              <a:spcBef>
                <a:spcPts val="0"/>
              </a:spcBef>
              <a:spcAft>
                <a:spcPts val="0"/>
              </a:spcAft>
              <a:buClr>
                <a:schemeClr val="dk1"/>
              </a:buClr>
              <a:buSzPts val="1100"/>
              <a:buFont typeface="Courier New"/>
              <a:buChar char="o"/>
            </a:pPr>
            <a:r>
              <a:rPr b="0" i="0" lang="hi-IN" sz="1600" u="none" cap="none" strike="noStrike">
                <a:solidFill>
                  <a:schemeClr val="dk1"/>
                </a:solidFill>
                <a:latin typeface="Calibri"/>
                <a:ea typeface="Calibri"/>
                <a:cs typeface="Calibri"/>
                <a:sym typeface="Calibri"/>
              </a:rPr>
              <a:t>प्रमुख एफएनएचडब्ल्यू गतिविधियों को उनके संबंधित क्षेत्रों में लागू किया जाएगा</a:t>
            </a:r>
            <a:endParaRPr/>
          </a:p>
          <a:p>
            <a:pPr indent="-285750" lvl="1" marL="742950" marR="0" rtl="0" algn="l">
              <a:spcBef>
                <a:spcPts val="0"/>
              </a:spcBef>
              <a:spcAft>
                <a:spcPts val="0"/>
              </a:spcAft>
              <a:buClr>
                <a:schemeClr val="dk1"/>
              </a:buClr>
              <a:buSzPts val="1100"/>
              <a:buFont typeface="Courier New"/>
              <a:buChar char="o"/>
            </a:pPr>
            <a:r>
              <a:rPr b="0" i="0" lang="hi-IN" sz="1600" u="none" cap="none" strike="noStrike">
                <a:solidFill>
                  <a:schemeClr val="dk1"/>
                </a:solidFill>
                <a:latin typeface="Calibri"/>
                <a:ea typeface="Calibri"/>
                <a:cs typeface="Calibri"/>
                <a:sym typeface="Calibri"/>
              </a:rPr>
              <a:t>समयसीमा</a:t>
            </a:r>
            <a:endParaRPr b="0" i="0" sz="1600" u="none" cap="none" strike="noStrike">
              <a:solidFill>
                <a:schemeClr val="dk1"/>
              </a:solidFill>
              <a:latin typeface="Georgia"/>
              <a:ea typeface="Georgia"/>
              <a:cs typeface="Georgia"/>
              <a:sym typeface="Georgia"/>
            </a:endParaRPr>
          </a:p>
        </p:txBody>
      </p:sp>
      <p:sp>
        <p:nvSpPr>
          <p:cNvPr id="301" name="Google Shape;301;p15"/>
          <p:cNvSpPr txBox="1"/>
          <p:nvPr/>
        </p:nvSpPr>
        <p:spPr>
          <a:xfrm>
            <a:off x="712925" y="6030798"/>
            <a:ext cx="11353801"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600">
                <a:solidFill>
                  <a:schemeClr val="dk1"/>
                </a:solidFill>
                <a:latin typeface="Calibri"/>
                <a:ea typeface="Calibri"/>
                <a:cs typeface="Calibri"/>
                <a:sym typeface="Calibri"/>
              </a:rPr>
              <a:t>नोट: इस स्लाइड में दी गई जानकारी सुझावात्मक है। राज्य अपनी राज्य एफएनएचडब्ल्यू परिचालन रणनीति के अनुसार इसे संशोधित कर सकते हैं।</a:t>
            </a:r>
            <a:endParaRPr b="1" sz="1600">
              <a:solidFill>
                <a:schemeClr val="dk1"/>
              </a:solidFill>
              <a:latin typeface="Calibri"/>
              <a:ea typeface="Calibri"/>
              <a:cs typeface="Calibri"/>
              <a:sym typeface="Calibri"/>
            </a:endParaRPr>
          </a:p>
        </p:txBody>
      </p:sp>
      <p:sp>
        <p:nvSpPr>
          <p:cNvPr id="302" name="Google Shape;302;p15"/>
          <p:cNvSpPr/>
          <p:nvPr/>
        </p:nvSpPr>
        <p:spPr>
          <a:xfrm>
            <a:off x="838199" y="429585"/>
            <a:ext cx="8388928"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hi-IN" sz="3200">
                <a:solidFill>
                  <a:schemeClr val="lt1"/>
                </a:solidFill>
                <a:latin typeface="Calibri"/>
                <a:ea typeface="Calibri"/>
                <a:cs typeface="Calibri"/>
                <a:sym typeface="Calibri"/>
              </a:rPr>
              <a:t>सीएलएफ और वीओ की भूमिकाएं और जिम्मेदारियां</a:t>
            </a:r>
            <a:endParaRPr b="1" sz="2000">
              <a:solidFill>
                <a:schemeClr val="lt1"/>
              </a:solidFill>
              <a:latin typeface="Calibri"/>
              <a:ea typeface="Calibri"/>
              <a:cs typeface="Calibri"/>
              <a:sym typeface="Calibri"/>
            </a:endParaRPr>
          </a:p>
        </p:txBody>
      </p:sp>
      <p:sp>
        <p:nvSpPr>
          <p:cNvPr id="303" name="Google Shape;303;p15"/>
          <p:cNvSpPr txBox="1"/>
          <p:nvPr/>
        </p:nvSpPr>
        <p:spPr>
          <a:xfrm>
            <a:off x="3037609" y="2579546"/>
            <a:ext cx="61029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6"/>
          <p:cNvSpPr/>
          <p:nvPr/>
        </p:nvSpPr>
        <p:spPr>
          <a:xfrm>
            <a:off x="528775" y="1458206"/>
            <a:ext cx="5364935" cy="369332"/>
          </a:xfrm>
          <a:prstGeom prst="rect">
            <a:avLst/>
          </a:prstGeom>
          <a:solidFill>
            <a:srgbClr val="222A3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1800">
                <a:solidFill>
                  <a:schemeClr val="lt1"/>
                </a:solidFill>
                <a:latin typeface="Calibri"/>
                <a:ea typeface="Calibri"/>
                <a:cs typeface="Calibri"/>
                <a:sym typeface="Calibri"/>
              </a:rPr>
              <a:t>सीएलएफ सैक सदस्य</a:t>
            </a:r>
            <a:endParaRPr/>
          </a:p>
        </p:txBody>
      </p:sp>
      <p:sp>
        <p:nvSpPr>
          <p:cNvPr id="309" name="Google Shape;309;p16"/>
          <p:cNvSpPr/>
          <p:nvPr/>
        </p:nvSpPr>
        <p:spPr>
          <a:xfrm>
            <a:off x="537748" y="2013613"/>
            <a:ext cx="2834671" cy="523220"/>
          </a:xfrm>
          <a:prstGeom prst="rect">
            <a:avLst/>
          </a:prstGeom>
          <a:solidFill>
            <a:srgbClr val="D8E2F3"/>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b="1" lang="hi-IN" sz="1400">
                <a:solidFill>
                  <a:schemeClr val="dk1"/>
                </a:solidFill>
                <a:latin typeface="Calibri"/>
                <a:ea typeface="Calibri"/>
                <a:cs typeface="Calibri"/>
                <a:sym typeface="Calibri"/>
              </a:rPr>
              <a:t>एफएनएचडब्ल्यू कार्य योजना </a:t>
            </a:r>
            <a:r>
              <a:rPr lang="hi-IN" sz="1400">
                <a:solidFill>
                  <a:schemeClr val="dk1"/>
                </a:solidFill>
                <a:latin typeface="Calibri"/>
                <a:ea typeface="Calibri"/>
                <a:cs typeface="Calibri"/>
                <a:sym typeface="Calibri"/>
              </a:rPr>
              <a:t>विकसित करें</a:t>
            </a:r>
            <a:endParaRPr/>
          </a:p>
        </p:txBody>
      </p:sp>
      <p:sp>
        <p:nvSpPr>
          <p:cNvPr id="310" name="Google Shape;310;p16"/>
          <p:cNvSpPr/>
          <p:nvPr/>
        </p:nvSpPr>
        <p:spPr>
          <a:xfrm>
            <a:off x="537748" y="2716954"/>
            <a:ext cx="2843644" cy="523220"/>
          </a:xfrm>
          <a:prstGeom prst="rect">
            <a:avLst/>
          </a:prstGeom>
          <a:solidFill>
            <a:srgbClr val="FBE4D4"/>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lang="hi-IN" sz="1400">
                <a:solidFill>
                  <a:schemeClr val="dk1"/>
                </a:solidFill>
                <a:latin typeface="Calibri"/>
                <a:ea typeface="Calibri"/>
                <a:cs typeface="Calibri"/>
                <a:sym typeface="Calibri"/>
              </a:rPr>
              <a:t>वीओ सैक समिति के </a:t>
            </a:r>
            <a:r>
              <a:rPr b="1" lang="hi-IN" sz="1400">
                <a:solidFill>
                  <a:schemeClr val="dk1"/>
                </a:solidFill>
                <a:latin typeface="Calibri"/>
                <a:ea typeface="Calibri"/>
                <a:cs typeface="Calibri"/>
                <a:sym typeface="Calibri"/>
              </a:rPr>
              <a:t>प्रदर्शन की समीक्षा</a:t>
            </a:r>
            <a:r>
              <a:rPr lang="hi-IN" sz="1400">
                <a:solidFill>
                  <a:schemeClr val="dk1"/>
                </a:solidFill>
                <a:latin typeface="Calibri"/>
                <a:ea typeface="Calibri"/>
                <a:cs typeface="Calibri"/>
                <a:sym typeface="Calibri"/>
              </a:rPr>
              <a:t> करें</a:t>
            </a:r>
            <a:endParaRPr/>
          </a:p>
        </p:txBody>
      </p:sp>
      <p:sp>
        <p:nvSpPr>
          <p:cNvPr id="311" name="Google Shape;311;p16"/>
          <p:cNvSpPr/>
          <p:nvPr/>
        </p:nvSpPr>
        <p:spPr>
          <a:xfrm>
            <a:off x="516405" y="4328629"/>
            <a:ext cx="2852618" cy="954107"/>
          </a:xfrm>
          <a:prstGeom prst="rect">
            <a:avLst/>
          </a:prstGeom>
          <a:solidFill>
            <a:srgbClr val="F2F2F2"/>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b="1" lang="hi-IN" sz="1400">
                <a:solidFill>
                  <a:schemeClr val="dk1"/>
                </a:solidFill>
                <a:latin typeface="Calibri"/>
                <a:ea typeface="Calibri"/>
                <a:cs typeface="Calibri"/>
                <a:sym typeface="Calibri"/>
              </a:rPr>
              <a:t>लाइन विभागों के पदाधिकारियों (एएनएम, आंगनवाड़ी पर्यवेक्षक, पीआरआई सदस्य आदि) के साथ नियमित बैठकें </a:t>
            </a:r>
            <a:r>
              <a:rPr lang="hi-IN" sz="1400">
                <a:solidFill>
                  <a:schemeClr val="dk1"/>
                </a:solidFill>
                <a:latin typeface="Calibri"/>
                <a:ea typeface="Calibri"/>
                <a:cs typeface="Calibri"/>
                <a:sym typeface="Calibri"/>
              </a:rPr>
              <a:t>करें</a:t>
            </a:r>
            <a:endParaRPr/>
          </a:p>
        </p:txBody>
      </p:sp>
      <p:sp>
        <p:nvSpPr>
          <p:cNvPr id="312" name="Google Shape;312;p16"/>
          <p:cNvSpPr/>
          <p:nvPr/>
        </p:nvSpPr>
        <p:spPr>
          <a:xfrm>
            <a:off x="8982175" y="1882832"/>
            <a:ext cx="2905269" cy="738664"/>
          </a:xfrm>
          <a:prstGeom prst="rect">
            <a:avLst/>
          </a:prstGeom>
          <a:solidFill>
            <a:schemeClr val="lt2"/>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lang="hi-IN" sz="1400">
                <a:solidFill>
                  <a:schemeClr val="dk1"/>
                </a:solidFill>
                <a:latin typeface="Calibri"/>
                <a:ea typeface="Calibri"/>
                <a:cs typeface="Calibri"/>
                <a:sym typeface="Calibri"/>
              </a:rPr>
              <a:t>एफएनएचडब्ल्यू से संबंधित जानकारी/मार्गदर्शन के लिए </a:t>
            </a:r>
            <a:r>
              <a:rPr b="1" lang="hi-IN" sz="1400">
                <a:solidFill>
                  <a:schemeClr val="dk1"/>
                </a:solidFill>
                <a:latin typeface="Calibri"/>
                <a:ea typeface="Calibri"/>
                <a:cs typeface="Calibri"/>
                <a:sym typeface="Calibri"/>
              </a:rPr>
              <a:t>BMMU के साथ समन्वय करें</a:t>
            </a:r>
            <a:endParaRPr/>
          </a:p>
        </p:txBody>
      </p:sp>
      <p:sp>
        <p:nvSpPr>
          <p:cNvPr id="313" name="Google Shape;313;p16"/>
          <p:cNvSpPr/>
          <p:nvPr/>
        </p:nvSpPr>
        <p:spPr>
          <a:xfrm>
            <a:off x="557819" y="5501325"/>
            <a:ext cx="2814600" cy="523220"/>
          </a:xfrm>
          <a:prstGeom prst="rect">
            <a:avLst/>
          </a:prstGeom>
          <a:solidFill>
            <a:srgbClr val="FEE599"/>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b="1" lang="hi-IN" sz="1400">
                <a:solidFill>
                  <a:schemeClr val="dk1"/>
                </a:solidFill>
                <a:latin typeface="Calibri"/>
                <a:ea typeface="Calibri"/>
                <a:cs typeface="Calibri"/>
                <a:sym typeface="Calibri"/>
              </a:rPr>
              <a:t>एफएनएचडब्ल्यू उद्यमों की स्थापना </a:t>
            </a:r>
            <a:r>
              <a:rPr lang="hi-IN" sz="1400">
                <a:solidFill>
                  <a:schemeClr val="dk1"/>
                </a:solidFill>
                <a:latin typeface="Calibri"/>
                <a:ea typeface="Calibri"/>
                <a:cs typeface="Calibri"/>
                <a:sym typeface="Calibri"/>
              </a:rPr>
              <a:t>के लिए समन्वय करें</a:t>
            </a:r>
            <a:endParaRPr/>
          </a:p>
        </p:txBody>
      </p:sp>
      <p:sp>
        <p:nvSpPr>
          <p:cNvPr id="314" name="Google Shape;314;p16"/>
          <p:cNvSpPr/>
          <p:nvPr/>
        </p:nvSpPr>
        <p:spPr>
          <a:xfrm>
            <a:off x="2824942" y="6405711"/>
            <a:ext cx="6561514" cy="3385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600">
                <a:solidFill>
                  <a:schemeClr val="dk1"/>
                </a:solidFill>
                <a:latin typeface="Calibri"/>
                <a:ea typeface="Calibri"/>
                <a:cs typeface="Calibri"/>
                <a:sym typeface="Calibri"/>
              </a:rPr>
              <a:t>पोषण अभियान / पोषण पखवाड़ा और अन्य कार्यक्रमों में भाग लें</a:t>
            </a:r>
            <a:endParaRPr/>
          </a:p>
        </p:txBody>
      </p:sp>
      <p:sp>
        <p:nvSpPr>
          <p:cNvPr id="315" name="Google Shape;315;p16"/>
          <p:cNvSpPr/>
          <p:nvPr/>
        </p:nvSpPr>
        <p:spPr>
          <a:xfrm>
            <a:off x="6445137" y="1459189"/>
            <a:ext cx="5486846" cy="369332"/>
          </a:xfrm>
          <a:prstGeom prst="rect">
            <a:avLst/>
          </a:prstGeom>
          <a:solidFill>
            <a:srgbClr val="222A3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1800">
                <a:solidFill>
                  <a:schemeClr val="lt1"/>
                </a:solidFill>
                <a:latin typeface="Calibri"/>
                <a:ea typeface="Calibri"/>
                <a:cs typeface="Calibri"/>
                <a:sym typeface="Calibri"/>
              </a:rPr>
              <a:t>सीएलएफ ओबी/ईसी सदस्य</a:t>
            </a:r>
            <a:endParaRPr/>
          </a:p>
        </p:txBody>
      </p:sp>
      <p:sp>
        <p:nvSpPr>
          <p:cNvPr id="316" name="Google Shape;316;p16"/>
          <p:cNvSpPr/>
          <p:nvPr/>
        </p:nvSpPr>
        <p:spPr>
          <a:xfrm>
            <a:off x="8982177" y="2683482"/>
            <a:ext cx="2905267" cy="738664"/>
          </a:xfrm>
          <a:prstGeom prst="rect">
            <a:avLst/>
          </a:prstGeom>
          <a:solidFill>
            <a:srgbClr val="FFF2CC"/>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lang="hi-IN" sz="1400">
                <a:solidFill>
                  <a:schemeClr val="dk1"/>
                </a:solidFill>
                <a:latin typeface="Calibri"/>
                <a:ea typeface="Calibri"/>
                <a:cs typeface="Calibri"/>
                <a:sym typeface="Calibri"/>
              </a:rPr>
              <a:t>सभी वीओ </a:t>
            </a:r>
            <a:r>
              <a:rPr b="1" lang="hi-IN" sz="1400">
                <a:solidFill>
                  <a:schemeClr val="dk1"/>
                </a:solidFill>
                <a:latin typeface="Calibri"/>
                <a:ea typeface="Calibri"/>
                <a:cs typeface="Calibri"/>
                <a:sym typeface="Calibri"/>
              </a:rPr>
              <a:t>रिपोर्टों को एकत्रित करें </a:t>
            </a:r>
            <a:r>
              <a:rPr lang="hi-IN" sz="1400">
                <a:solidFill>
                  <a:schemeClr val="dk1"/>
                </a:solidFill>
                <a:latin typeface="Calibri"/>
                <a:ea typeface="Calibri"/>
                <a:cs typeface="Calibri"/>
                <a:sym typeface="Calibri"/>
              </a:rPr>
              <a:t>और उन्हें ब्लॉक में जमा करने के लिए संकलित करें</a:t>
            </a:r>
            <a:endParaRPr/>
          </a:p>
        </p:txBody>
      </p:sp>
      <p:sp>
        <p:nvSpPr>
          <p:cNvPr id="317" name="Google Shape;317;p16"/>
          <p:cNvSpPr/>
          <p:nvPr/>
        </p:nvSpPr>
        <p:spPr>
          <a:xfrm>
            <a:off x="9040570" y="5731914"/>
            <a:ext cx="2891415" cy="738664"/>
          </a:xfrm>
          <a:prstGeom prst="rect">
            <a:avLst/>
          </a:prstGeom>
          <a:solidFill>
            <a:srgbClr val="FEE599"/>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b="1" lang="hi-IN" sz="1400">
                <a:solidFill>
                  <a:schemeClr val="dk1"/>
                </a:solidFill>
                <a:latin typeface="Calibri"/>
                <a:ea typeface="Calibri"/>
                <a:cs typeface="Calibri"/>
                <a:sym typeface="Calibri"/>
              </a:rPr>
              <a:t>संवेदनशीलता  न्यूनीकरण कोष के विमोचन, निगरानी उपयोग और वृद्धि </a:t>
            </a:r>
            <a:r>
              <a:rPr lang="hi-IN" sz="1400">
                <a:solidFill>
                  <a:schemeClr val="dk1"/>
                </a:solidFill>
                <a:latin typeface="Calibri"/>
                <a:ea typeface="Calibri"/>
                <a:cs typeface="Calibri"/>
                <a:sym typeface="Calibri"/>
              </a:rPr>
              <a:t>की सुविधा प्रदान करें</a:t>
            </a:r>
            <a:endParaRPr/>
          </a:p>
        </p:txBody>
      </p:sp>
      <p:sp>
        <p:nvSpPr>
          <p:cNvPr id="318" name="Google Shape;318;p16"/>
          <p:cNvSpPr/>
          <p:nvPr/>
        </p:nvSpPr>
        <p:spPr>
          <a:xfrm>
            <a:off x="9026715" y="4062318"/>
            <a:ext cx="2905270" cy="738664"/>
          </a:xfrm>
          <a:prstGeom prst="rect">
            <a:avLst/>
          </a:prstGeom>
          <a:solidFill>
            <a:srgbClr val="E1EFD8"/>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lang="hi-IN" sz="1400">
                <a:solidFill>
                  <a:schemeClr val="dk1"/>
                </a:solidFill>
                <a:latin typeface="Calibri"/>
                <a:ea typeface="Calibri"/>
                <a:cs typeface="Calibri"/>
                <a:sym typeface="Calibri"/>
              </a:rPr>
              <a:t>प्रदर्शन समीक्षा के आधार पर सीआरपी/</a:t>
            </a:r>
            <a:r>
              <a:rPr b="1" lang="hi-IN" sz="1400">
                <a:solidFill>
                  <a:schemeClr val="dk1"/>
                </a:solidFill>
                <a:latin typeface="Calibri"/>
                <a:ea typeface="Calibri"/>
                <a:cs typeface="Calibri"/>
                <a:sym typeface="Calibri"/>
              </a:rPr>
              <a:t>एफएनएचडब्ल्यू संवर्ग का भुगतान क</a:t>
            </a:r>
            <a:r>
              <a:rPr lang="hi-IN" sz="1400">
                <a:solidFill>
                  <a:schemeClr val="dk1"/>
                </a:solidFill>
                <a:latin typeface="Calibri"/>
                <a:ea typeface="Calibri"/>
                <a:cs typeface="Calibri"/>
                <a:sym typeface="Calibri"/>
              </a:rPr>
              <a:t>रें</a:t>
            </a:r>
            <a:endParaRPr/>
          </a:p>
        </p:txBody>
      </p:sp>
      <p:sp>
        <p:nvSpPr>
          <p:cNvPr id="319" name="Google Shape;319;p16"/>
          <p:cNvSpPr/>
          <p:nvPr/>
        </p:nvSpPr>
        <p:spPr>
          <a:xfrm>
            <a:off x="9035688" y="4879223"/>
            <a:ext cx="2905270" cy="738664"/>
          </a:xfrm>
          <a:prstGeom prst="rect">
            <a:avLst/>
          </a:prstGeom>
          <a:solidFill>
            <a:schemeClr val="lt2"/>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lang="hi-IN" sz="1400">
                <a:solidFill>
                  <a:schemeClr val="dk1"/>
                </a:solidFill>
                <a:latin typeface="Calibri"/>
                <a:ea typeface="Calibri"/>
                <a:cs typeface="Calibri"/>
                <a:sym typeface="Calibri"/>
              </a:rPr>
              <a:t>सीएलएफ/वीओ/एसएचजी के लिए </a:t>
            </a:r>
            <a:r>
              <a:rPr b="1" lang="hi-IN" sz="1400">
                <a:solidFill>
                  <a:schemeClr val="dk1"/>
                </a:solidFill>
                <a:latin typeface="Calibri"/>
                <a:ea typeface="Calibri"/>
                <a:cs typeface="Calibri"/>
                <a:sym typeface="Calibri"/>
              </a:rPr>
              <a:t>पुरस्कार तंत्र की स्थापना</a:t>
            </a:r>
            <a:r>
              <a:rPr lang="hi-IN" sz="1400">
                <a:solidFill>
                  <a:schemeClr val="dk1"/>
                </a:solidFill>
                <a:latin typeface="Calibri"/>
                <a:ea typeface="Calibri"/>
                <a:cs typeface="Calibri"/>
                <a:sym typeface="Calibri"/>
              </a:rPr>
              <a:t> में सहायता करें</a:t>
            </a:r>
            <a:endParaRPr/>
          </a:p>
        </p:txBody>
      </p:sp>
      <p:sp>
        <p:nvSpPr>
          <p:cNvPr id="320" name="Google Shape;320;p16"/>
          <p:cNvSpPr/>
          <p:nvPr/>
        </p:nvSpPr>
        <p:spPr>
          <a:xfrm>
            <a:off x="9026715" y="3480903"/>
            <a:ext cx="2905270" cy="523220"/>
          </a:xfrm>
          <a:prstGeom prst="rect">
            <a:avLst/>
          </a:prstGeom>
          <a:solidFill>
            <a:srgbClr val="FBE4D4"/>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lang="hi-IN" sz="1400">
                <a:solidFill>
                  <a:schemeClr val="dk1"/>
                </a:solidFill>
                <a:latin typeface="Calibri"/>
                <a:ea typeface="Calibri"/>
                <a:cs typeface="Calibri"/>
                <a:sym typeface="Calibri"/>
              </a:rPr>
              <a:t>वीओ को उनके एफएनएचडब्ल्यू प्रदर्शन के आधार पर </a:t>
            </a:r>
            <a:r>
              <a:rPr b="1" lang="hi-IN" sz="1400">
                <a:solidFill>
                  <a:schemeClr val="dk1"/>
                </a:solidFill>
                <a:latin typeface="Calibri"/>
                <a:ea typeface="Calibri"/>
                <a:cs typeface="Calibri"/>
                <a:sym typeface="Calibri"/>
              </a:rPr>
              <a:t>ग्रेड करें</a:t>
            </a:r>
            <a:r>
              <a:rPr lang="hi-IN" sz="1400">
                <a:solidFill>
                  <a:schemeClr val="dk1"/>
                </a:solidFill>
                <a:latin typeface="Calibri"/>
                <a:ea typeface="Calibri"/>
                <a:cs typeface="Calibri"/>
                <a:sym typeface="Calibri"/>
              </a:rPr>
              <a:t> </a:t>
            </a:r>
            <a:endParaRPr/>
          </a:p>
        </p:txBody>
      </p:sp>
      <p:sp>
        <p:nvSpPr>
          <p:cNvPr descr="Global business leaders support ESG convergence - The Hindu BusinessLine" id="321" name="Google Shape;321;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22" name="Google Shape;322;p16"/>
          <p:cNvPicPr preferRelativeResize="0"/>
          <p:nvPr/>
        </p:nvPicPr>
        <p:blipFill rotWithShape="1">
          <a:blip r:embed="rId3">
            <a:alphaModFix/>
          </a:blip>
          <a:srcRect b="0" l="0" r="0" t="0"/>
          <a:stretch/>
        </p:blipFill>
        <p:spPr>
          <a:xfrm>
            <a:off x="6445135" y="4623222"/>
            <a:ext cx="2412563" cy="1658226"/>
          </a:xfrm>
          <a:prstGeom prst="rect">
            <a:avLst/>
          </a:prstGeom>
          <a:noFill/>
          <a:ln>
            <a:noFill/>
          </a:ln>
        </p:spPr>
      </p:pic>
      <p:pic>
        <p:nvPicPr>
          <p:cNvPr id="323" name="Google Shape;323;p16"/>
          <p:cNvPicPr preferRelativeResize="0"/>
          <p:nvPr/>
        </p:nvPicPr>
        <p:blipFill rotWithShape="1">
          <a:blip r:embed="rId4">
            <a:alphaModFix/>
          </a:blip>
          <a:srcRect b="17254" l="19147" r="8023" t="7215"/>
          <a:stretch/>
        </p:blipFill>
        <p:spPr>
          <a:xfrm>
            <a:off x="6445135" y="2128036"/>
            <a:ext cx="2369593" cy="1734388"/>
          </a:xfrm>
          <a:prstGeom prst="rect">
            <a:avLst/>
          </a:prstGeom>
          <a:noFill/>
          <a:ln>
            <a:noFill/>
          </a:ln>
        </p:spPr>
      </p:pic>
      <p:pic>
        <p:nvPicPr>
          <p:cNvPr id="324" name="Google Shape;324;p16"/>
          <p:cNvPicPr preferRelativeResize="0"/>
          <p:nvPr/>
        </p:nvPicPr>
        <p:blipFill rotWithShape="1">
          <a:blip r:embed="rId5">
            <a:alphaModFix/>
          </a:blip>
          <a:srcRect b="3069" l="0" r="2801" t="0"/>
          <a:stretch/>
        </p:blipFill>
        <p:spPr>
          <a:xfrm>
            <a:off x="3630980" y="2234115"/>
            <a:ext cx="2262732" cy="1510509"/>
          </a:xfrm>
          <a:prstGeom prst="rect">
            <a:avLst/>
          </a:prstGeom>
          <a:noFill/>
          <a:ln>
            <a:noFill/>
          </a:ln>
        </p:spPr>
      </p:pic>
      <p:sp>
        <p:nvSpPr>
          <p:cNvPr id="325" name="Google Shape;325;p16"/>
          <p:cNvSpPr/>
          <p:nvPr/>
        </p:nvSpPr>
        <p:spPr>
          <a:xfrm>
            <a:off x="528774" y="3414433"/>
            <a:ext cx="2843645" cy="738664"/>
          </a:xfrm>
          <a:prstGeom prst="rect">
            <a:avLst/>
          </a:prstGeom>
          <a:solidFill>
            <a:srgbClr val="E1EFD8"/>
          </a:solidFill>
          <a:ln>
            <a:noFill/>
          </a:ln>
        </p:spPr>
        <p:txBody>
          <a:bodyPr anchorCtr="0" anchor="t" bIns="45700" lIns="91425" spcFirstLastPara="1" rIns="91425" wrap="square" tIns="45700">
            <a:spAutoFit/>
          </a:bodyPr>
          <a:lstStyle/>
          <a:p>
            <a:pPr indent="0" lvl="0" marL="156369" marR="0" rtl="0" algn="l">
              <a:spcBef>
                <a:spcPts val="0"/>
              </a:spcBef>
              <a:spcAft>
                <a:spcPts val="0"/>
              </a:spcAft>
              <a:buNone/>
            </a:pPr>
            <a:r>
              <a:rPr lang="hi-IN" sz="1400">
                <a:solidFill>
                  <a:schemeClr val="dk1"/>
                </a:solidFill>
                <a:latin typeface="Calibri"/>
                <a:ea typeface="Calibri"/>
                <a:cs typeface="Calibri"/>
                <a:sym typeface="Calibri"/>
              </a:rPr>
              <a:t>एफएनएचडब्ल्यू गतिविधियों के लिए </a:t>
            </a:r>
            <a:r>
              <a:rPr b="1" lang="hi-IN" sz="1400">
                <a:solidFill>
                  <a:schemeClr val="dk1"/>
                </a:solidFill>
                <a:latin typeface="Calibri"/>
                <a:ea typeface="Calibri"/>
                <a:cs typeface="Calibri"/>
                <a:sym typeface="Calibri"/>
              </a:rPr>
              <a:t>वीओ का आकलन करने के लिए लगातार निगरानी दौरे </a:t>
            </a:r>
            <a:r>
              <a:rPr lang="hi-IN" sz="1400">
                <a:solidFill>
                  <a:schemeClr val="dk1"/>
                </a:solidFill>
                <a:latin typeface="Calibri"/>
                <a:ea typeface="Calibri"/>
                <a:cs typeface="Calibri"/>
                <a:sym typeface="Calibri"/>
              </a:rPr>
              <a:t>करें</a:t>
            </a:r>
            <a:endParaRPr/>
          </a:p>
        </p:txBody>
      </p:sp>
      <p:sp>
        <p:nvSpPr>
          <p:cNvPr id="326" name="Google Shape;326;p16"/>
          <p:cNvSpPr/>
          <p:nvPr/>
        </p:nvSpPr>
        <p:spPr>
          <a:xfrm>
            <a:off x="796634" y="308891"/>
            <a:ext cx="8018094"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hi-IN" sz="3200">
                <a:solidFill>
                  <a:schemeClr val="lt1"/>
                </a:solidFill>
                <a:latin typeface="Calibri"/>
                <a:ea typeface="Calibri"/>
                <a:cs typeface="Calibri"/>
                <a:sym typeface="Calibri"/>
              </a:rPr>
              <a:t>सीएलएफ स्तर पर भूमिकाएं और जिम्मेदारियां</a:t>
            </a:r>
            <a:endParaRPr sz="2000">
              <a:solidFill>
                <a:schemeClr val="lt1"/>
              </a:solidFill>
              <a:latin typeface="Calibri"/>
              <a:ea typeface="Calibri"/>
              <a:cs typeface="Calibri"/>
              <a:sym typeface="Calibri"/>
            </a:endParaRPr>
          </a:p>
        </p:txBody>
      </p:sp>
      <p:pic>
        <p:nvPicPr>
          <p:cNvPr descr="The rise of India&amp;#39;s rural women entrepreneurs" id="327" name="Google Shape;327;p16"/>
          <p:cNvPicPr preferRelativeResize="0"/>
          <p:nvPr/>
        </p:nvPicPr>
        <p:blipFill rotWithShape="1">
          <a:blip r:embed="rId6">
            <a:alphaModFix/>
          </a:blip>
          <a:srcRect b="0" l="0" r="0" t="0"/>
          <a:stretch/>
        </p:blipFill>
        <p:spPr>
          <a:xfrm>
            <a:off x="3551895" y="4576921"/>
            <a:ext cx="2341817" cy="16090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7"/>
          <p:cNvSpPr/>
          <p:nvPr/>
        </p:nvSpPr>
        <p:spPr>
          <a:xfrm>
            <a:off x="518198" y="1904194"/>
            <a:ext cx="4343403" cy="2616101"/>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400">
                <a:solidFill>
                  <a:schemeClr val="dk1"/>
                </a:solidFill>
                <a:latin typeface="Calibri"/>
                <a:ea typeface="Calibri"/>
                <a:cs typeface="Calibri"/>
                <a:sym typeface="Calibri"/>
              </a:rPr>
              <a:t>एफएनएचडब्ल्यू गतिविधियों को शुरू करने में </a:t>
            </a:r>
            <a:r>
              <a:rPr b="1" lang="hi-IN" sz="1400">
                <a:solidFill>
                  <a:schemeClr val="dk1"/>
                </a:solidFill>
                <a:latin typeface="Calibri"/>
                <a:ea typeface="Calibri"/>
                <a:cs typeface="Calibri"/>
                <a:sym typeface="Calibri"/>
              </a:rPr>
              <a:t>एफएनएचडब्ल्यू CRP का समर्थन करें</a:t>
            </a:r>
            <a:r>
              <a:rPr lang="hi-IN" sz="1400">
                <a:solidFill>
                  <a:schemeClr val="dk1"/>
                </a:solidFill>
                <a:latin typeface="Calibri"/>
                <a:ea typeface="Calibri"/>
                <a:cs typeface="Calibri"/>
                <a:sym typeface="Calibri"/>
              </a:rPr>
              <a:t>:</a:t>
            </a:r>
            <a:endParaRPr/>
          </a:p>
          <a:p>
            <a:pPr indent="-280194" lvl="0" marL="457200" marR="0" rtl="0" algn="l">
              <a:spcBef>
                <a:spcPts val="1200"/>
              </a:spcBef>
              <a:spcAft>
                <a:spcPts val="0"/>
              </a:spcAft>
              <a:buClr>
                <a:schemeClr val="dk1"/>
              </a:buClr>
              <a:buSzPts val="1400"/>
              <a:buFont typeface="Calibri"/>
              <a:buChar char="●"/>
            </a:pPr>
            <a:r>
              <a:rPr lang="hi-IN" sz="1400">
                <a:solidFill>
                  <a:schemeClr val="dk1"/>
                </a:solidFill>
                <a:latin typeface="Calibri"/>
                <a:ea typeface="Calibri"/>
                <a:cs typeface="Calibri"/>
                <a:sym typeface="Calibri"/>
              </a:rPr>
              <a:t>मासिक बैठकों के दौरान एफएनएचडब्ल्यू सत्र</a:t>
            </a:r>
            <a:r>
              <a:rPr b="1" lang="hi-IN" sz="1400">
                <a:solidFill>
                  <a:schemeClr val="dk1"/>
                </a:solidFill>
                <a:latin typeface="Calibri"/>
                <a:ea typeface="Calibri"/>
                <a:cs typeface="Calibri"/>
                <a:sym typeface="Calibri"/>
              </a:rPr>
              <a:t> </a:t>
            </a:r>
            <a:r>
              <a:rPr lang="hi-IN" sz="1400">
                <a:solidFill>
                  <a:schemeClr val="dk1"/>
                </a:solidFill>
                <a:latin typeface="Calibri"/>
                <a:ea typeface="Calibri"/>
                <a:cs typeface="Calibri"/>
                <a:sym typeface="Calibri"/>
              </a:rPr>
              <a:t>का रोलआउट</a:t>
            </a:r>
            <a:endParaRPr/>
          </a:p>
          <a:p>
            <a:pPr indent="-280194" lvl="0" marL="457200" marR="0" rtl="0" algn="l">
              <a:spcBef>
                <a:spcPts val="0"/>
              </a:spcBef>
              <a:spcAft>
                <a:spcPts val="0"/>
              </a:spcAft>
              <a:buClr>
                <a:schemeClr val="dk1"/>
              </a:buClr>
              <a:buSzPts val="1400"/>
              <a:buFont typeface="Calibri"/>
              <a:buChar char="●"/>
            </a:pPr>
            <a:r>
              <a:rPr lang="hi-IN" sz="1400">
                <a:solidFill>
                  <a:schemeClr val="dk1"/>
                </a:solidFill>
                <a:latin typeface="Calibri"/>
                <a:ea typeface="Calibri"/>
                <a:cs typeface="Calibri"/>
                <a:sym typeface="Calibri"/>
              </a:rPr>
              <a:t>वीओ स्तर के सामुदायिक कार्यक्रम/अभियान आयोजित करें</a:t>
            </a:r>
            <a:endParaRPr/>
          </a:p>
          <a:p>
            <a:pPr indent="-280194" lvl="0" marL="457200" marR="0" rtl="0" algn="l">
              <a:spcBef>
                <a:spcPts val="0"/>
              </a:spcBef>
              <a:spcAft>
                <a:spcPts val="0"/>
              </a:spcAft>
              <a:buClr>
                <a:schemeClr val="dk1"/>
              </a:buClr>
              <a:buSzPts val="1400"/>
              <a:buFont typeface="Calibri"/>
              <a:buChar char="●"/>
            </a:pPr>
            <a:r>
              <a:rPr lang="hi-IN" sz="1400">
                <a:solidFill>
                  <a:schemeClr val="dk1"/>
                </a:solidFill>
                <a:latin typeface="Calibri"/>
                <a:ea typeface="Calibri"/>
                <a:cs typeface="Calibri"/>
                <a:sym typeface="Calibri"/>
              </a:rPr>
              <a:t>गृह-विज़िट/सहकर्मी परामर्श लें</a:t>
            </a:r>
            <a:endParaRPr/>
          </a:p>
          <a:p>
            <a:pPr indent="-280194" lvl="0" marL="457200" marR="0" rtl="0" algn="l">
              <a:spcBef>
                <a:spcPts val="0"/>
              </a:spcBef>
              <a:spcAft>
                <a:spcPts val="0"/>
              </a:spcAft>
              <a:buClr>
                <a:schemeClr val="dk1"/>
              </a:buClr>
              <a:buSzPts val="1400"/>
              <a:buFont typeface="Calibri"/>
              <a:buChar char="●"/>
            </a:pPr>
            <a:r>
              <a:rPr lang="hi-IN" sz="1400">
                <a:solidFill>
                  <a:schemeClr val="dk1"/>
                </a:solidFill>
                <a:latin typeface="Calibri"/>
                <a:ea typeface="Calibri"/>
                <a:cs typeface="Calibri"/>
                <a:sym typeface="Calibri"/>
              </a:rPr>
              <a:t>वीएचएसएनडी योजना में भाग लें, वीएचएसएनडी को अधिक समुदाय-अनुकूल बनाने में सहायता प्रदान करें और स्वयं सहायता समूहों को संगठित करें</a:t>
            </a:r>
            <a:endParaRPr/>
          </a:p>
        </p:txBody>
      </p:sp>
      <p:sp>
        <p:nvSpPr>
          <p:cNvPr id="333" name="Google Shape;333;p17"/>
          <p:cNvSpPr/>
          <p:nvPr/>
        </p:nvSpPr>
        <p:spPr>
          <a:xfrm>
            <a:off x="4898948" y="2000414"/>
            <a:ext cx="4068296" cy="52322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400">
                <a:solidFill>
                  <a:schemeClr val="dk1"/>
                </a:solidFill>
                <a:latin typeface="Calibri"/>
                <a:ea typeface="Calibri"/>
                <a:cs typeface="Calibri"/>
                <a:sym typeface="Calibri"/>
              </a:rPr>
              <a:t>एफएनएचडब्ल्यू गतिविधियों पर स्वयं सहायता समूहों की </a:t>
            </a:r>
            <a:r>
              <a:rPr b="1" lang="hi-IN" sz="1400">
                <a:solidFill>
                  <a:schemeClr val="dk1"/>
                </a:solidFill>
                <a:latin typeface="Calibri"/>
                <a:ea typeface="Calibri"/>
                <a:cs typeface="Calibri"/>
                <a:sym typeface="Calibri"/>
              </a:rPr>
              <a:t>प्रगति की निगरानी </a:t>
            </a:r>
            <a:r>
              <a:rPr lang="hi-IN" sz="1400">
                <a:solidFill>
                  <a:schemeClr val="dk1"/>
                </a:solidFill>
                <a:latin typeface="Calibri"/>
                <a:ea typeface="Calibri"/>
                <a:cs typeface="Calibri"/>
                <a:sym typeface="Calibri"/>
              </a:rPr>
              <a:t>करें</a:t>
            </a:r>
            <a:endParaRPr b="1" sz="1400">
              <a:solidFill>
                <a:schemeClr val="dk1"/>
              </a:solidFill>
              <a:latin typeface="Calibri"/>
              <a:ea typeface="Calibri"/>
              <a:cs typeface="Calibri"/>
              <a:sym typeface="Calibri"/>
            </a:endParaRPr>
          </a:p>
        </p:txBody>
      </p:sp>
      <p:pic>
        <p:nvPicPr>
          <p:cNvPr id="334" name="Google Shape;334;p17"/>
          <p:cNvPicPr preferRelativeResize="0"/>
          <p:nvPr/>
        </p:nvPicPr>
        <p:blipFill rotWithShape="1">
          <a:blip r:embed="rId3">
            <a:alphaModFix/>
          </a:blip>
          <a:srcRect b="0" l="0" r="0" t="0"/>
          <a:stretch/>
        </p:blipFill>
        <p:spPr>
          <a:xfrm>
            <a:off x="9060569" y="3023681"/>
            <a:ext cx="2388411" cy="1522839"/>
          </a:xfrm>
          <a:prstGeom prst="rect">
            <a:avLst/>
          </a:prstGeom>
          <a:noFill/>
          <a:ln>
            <a:noFill/>
          </a:ln>
        </p:spPr>
      </p:pic>
      <p:pic>
        <p:nvPicPr>
          <p:cNvPr id="335" name="Google Shape;335;p17"/>
          <p:cNvPicPr preferRelativeResize="0"/>
          <p:nvPr/>
        </p:nvPicPr>
        <p:blipFill rotWithShape="1">
          <a:blip r:embed="rId4">
            <a:alphaModFix/>
          </a:blip>
          <a:srcRect b="3069" l="0" r="2801" t="0"/>
          <a:stretch/>
        </p:blipFill>
        <p:spPr>
          <a:xfrm>
            <a:off x="9094010" y="1297451"/>
            <a:ext cx="2354970" cy="1594407"/>
          </a:xfrm>
          <a:prstGeom prst="rect">
            <a:avLst/>
          </a:prstGeom>
          <a:noFill/>
          <a:ln>
            <a:noFill/>
          </a:ln>
        </p:spPr>
      </p:pic>
      <p:sp>
        <p:nvSpPr>
          <p:cNvPr id="336" name="Google Shape;336;p17"/>
          <p:cNvSpPr/>
          <p:nvPr/>
        </p:nvSpPr>
        <p:spPr>
          <a:xfrm>
            <a:off x="2913529" y="6424065"/>
            <a:ext cx="6364941" cy="3385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600">
                <a:solidFill>
                  <a:schemeClr val="dk1"/>
                </a:solidFill>
                <a:latin typeface="Calibri"/>
                <a:ea typeface="Calibri"/>
                <a:cs typeface="Calibri"/>
                <a:sym typeface="Calibri"/>
              </a:rPr>
              <a:t>पोषण अभियान / पोषण पखवाड़ा और अन्य कार्यक्रमों में भाग लें</a:t>
            </a:r>
            <a:endParaRPr/>
          </a:p>
        </p:txBody>
      </p:sp>
      <p:sp>
        <p:nvSpPr>
          <p:cNvPr id="337" name="Google Shape;337;p17"/>
          <p:cNvSpPr txBox="1"/>
          <p:nvPr/>
        </p:nvSpPr>
        <p:spPr>
          <a:xfrm>
            <a:off x="518197" y="4765712"/>
            <a:ext cx="4343404" cy="556165"/>
          </a:xfrm>
          <a:prstGeom prst="rect">
            <a:avLst/>
          </a:prstGeom>
          <a:solidFill>
            <a:srgbClr val="E1EFD8"/>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74"/>
              <a:buFont typeface="Arial"/>
              <a:buNone/>
            </a:pPr>
            <a:r>
              <a:rPr lang="hi-IN" sz="1400">
                <a:solidFill>
                  <a:schemeClr val="dk1"/>
                </a:solidFill>
                <a:latin typeface="Calibri"/>
                <a:ea typeface="Calibri"/>
                <a:cs typeface="Calibri"/>
                <a:sym typeface="Calibri"/>
              </a:rPr>
              <a:t>वीओ-स्तरीय कार्यक्रमों में भाग लेने के लिए </a:t>
            </a:r>
            <a:r>
              <a:rPr b="1" lang="hi-IN" sz="1400">
                <a:solidFill>
                  <a:schemeClr val="dk1"/>
                </a:solidFill>
                <a:latin typeface="Calibri"/>
                <a:ea typeface="Calibri"/>
                <a:cs typeface="Calibri"/>
                <a:sym typeface="Calibri"/>
              </a:rPr>
              <a:t>लक्षित समूहों को जुटाएं</a:t>
            </a:r>
            <a:endParaRPr/>
          </a:p>
        </p:txBody>
      </p:sp>
      <p:sp>
        <p:nvSpPr>
          <p:cNvPr id="338" name="Google Shape;338;p17"/>
          <p:cNvSpPr/>
          <p:nvPr/>
        </p:nvSpPr>
        <p:spPr>
          <a:xfrm>
            <a:off x="838199" y="429585"/>
            <a:ext cx="7155874"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hi-IN" sz="3200">
                <a:solidFill>
                  <a:schemeClr val="lt1"/>
                </a:solidFill>
                <a:latin typeface="Calibri"/>
                <a:ea typeface="Calibri"/>
                <a:cs typeface="Calibri"/>
                <a:sym typeface="Calibri"/>
              </a:rPr>
              <a:t>वीओ स्तर पर भूमिकाएं और जिम्मेदारियां</a:t>
            </a:r>
            <a:endParaRPr sz="2000">
              <a:solidFill>
                <a:schemeClr val="lt1"/>
              </a:solidFill>
              <a:latin typeface="Calibri"/>
              <a:ea typeface="Calibri"/>
              <a:cs typeface="Calibri"/>
              <a:sym typeface="Calibri"/>
            </a:endParaRPr>
          </a:p>
        </p:txBody>
      </p:sp>
      <p:sp>
        <p:nvSpPr>
          <p:cNvPr id="339" name="Google Shape;339;p17"/>
          <p:cNvSpPr txBox="1"/>
          <p:nvPr/>
        </p:nvSpPr>
        <p:spPr>
          <a:xfrm>
            <a:off x="518199" y="1301676"/>
            <a:ext cx="4349222" cy="416000"/>
          </a:xfrm>
          <a:prstGeom prst="rect">
            <a:avLst/>
          </a:prstGeom>
          <a:solidFill>
            <a:srgbClr val="FBE4D4"/>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74"/>
              <a:buFont typeface="Arial"/>
              <a:buNone/>
            </a:pPr>
            <a:r>
              <a:rPr b="1" lang="hi-IN" sz="1400">
                <a:solidFill>
                  <a:schemeClr val="dk1"/>
                </a:solidFill>
                <a:latin typeface="Calibri"/>
                <a:ea typeface="Calibri"/>
                <a:cs typeface="Calibri"/>
                <a:sym typeface="Calibri"/>
              </a:rPr>
              <a:t>वार्षिक एफएनएचडब्ल्यू कार्य योजना </a:t>
            </a:r>
            <a:r>
              <a:rPr lang="hi-IN" sz="1400">
                <a:solidFill>
                  <a:schemeClr val="dk1"/>
                </a:solidFill>
                <a:latin typeface="Calibri"/>
                <a:ea typeface="Calibri"/>
                <a:cs typeface="Calibri"/>
                <a:sym typeface="Calibri"/>
              </a:rPr>
              <a:t>विकसित करें</a:t>
            </a:r>
            <a:endParaRPr/>
          </a:p>
        </p:txBody>
      </p:sp>
      <p:sp>
        <p:nvSpPr>
          <p:cNvPr id="340" name="Google Shape;340;p17"/>
          <p:cNvSpPr/>
          <p:nvPr/>
        </p:nvSpPr>
        <p:spPr>
          <a:xfrm>
            <a:off x="4935158" y="5596246"/>
            <a:ext cx="4049733" cy="307777"/>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hi-IN" sz="1400">
                <a:solidFill>
                  <a:schemeClr val="dk1"/>
                </a:solidFill>
                <a:latin typeface="Calibri"/>
                <a:ea typeface="Calibri"/>
                <a:cs typeface="Calibri"/>
                <a:sym typeface="Calibri"/>
              </a:rPr>
              <a:t>पुरस्कार तंत्र </a:t>
            </a:r>
            <a:r>
              <a:rPr lang="hi-IN" sz="1400">
                <a:solidFill>
                  <a:schemeClr val="dk1"/>
                </a:solidFill>
                <a:latin typeface="Calibri"/>
                <a:ea typeface="Calibri"/>
                <a:cs typeface="Calibri"/>
                <a:sym typeface="Calibri"/>
              </a:rPr>
              <a:t>की स्थापना में सहायता करें</a:t>
            </a:r>
            <a:endParaRPr b="1" sz="1400">
              <a:solidFill>
                <a:schemeClr val="dk1"/>
              </a:solidFill>
              <a:latin typeface="Calibri"/>
              <a:ea typeface="Calibri"/>
              <a:cs typeface="Calibri"/>
              <a:sym typeface="Calibri"/>
            </a:endParaRPr>
          </a:p>
        </p:txBody>
      </p:sp>
      <p:sp>
        <p:nvSpPr>
          <p:cNvPr id="341" name="Google Shape;341;p17"/>
          <p:cNvSpPr/>
          <p:nvPr/>
        </p:nvSpPr>
        <p:spPr>
          <a:xfrm>
            <a:off x="4951888" y="4727649"/>
            <a:ext cx="4033003" cy="523220"/>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400">
                <a:solidFill>
                  <a:schemeClr val="dk1"/>
                </a:solidFill>
                <a:latin typeface="Calibri"/>
                <a:ea typeface="Calibri"/>
                <a:cs typeface="Calibri"/>
                <a:sym typeface="Calibri"/>
              </a:rPr>
              <a:t>एसएचजी सदस्यों के लिए वीआरएफ संवर्द्धन सहित </a:t>
            </a:r>
            <a:r>
              <a:rPr b="1" lang="hi-IN" sz="1400">
                <a:solidFill>
                  <a:schemeClr val="dk1"/>
                </a:solidFill>
                <a:latin typeface="Calibri"/>
                <a:ea typeface="Calibri"/>
                <a:cs typeface="Calibri"/>
                <a:sym typeface="Calibri"/>
              </a:rPr>
              <a:t>संवेदनशीलता न्यूनीकरण योजना बनाना</a:t>
            </a:r>
            <a:endParaRPr/>
          </a:p>
        </p:txBody>
      </p:sp>
      <p:sp>
        <p:nvSpPr>
          <p:cNvPr id="342" name="Google Shape;342;p17"/>
          <p:cNvSpPr/>
          <p:nvPr/>
        </p:nvSpPr>
        <p:spPr>
          <a:xfrm>
            <a:off x="4955827" y="3584892"/>
            <a:ext cx="4025123" cy="738664"/>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400">
                <a:solidFill>
                  <a:schemeClr val="dk1"/>
                </a:solidFill>
                <a:latin typeface="Calibri"/>
                <a:ea typeface="Calibri"/>
                <a:cs typeface="Calibri"/>
                <a:sym typeface="Calibri"/>
              </a:rPr>
              <a:t>ग्राम-स्तरीय फ्रंटलाइन कार्यकर्ताओं (आशा और आंगनवाड़ी कार्यकर्ता) और लाइन विभागों (पीआरआई आदि) के प्रतिनिधियों के साथ </a:t>
            </a:r>
            <a:r>
              <a:rPr b="1" lang="hi-IN" sz="1400">
                <a:solidFill>
                  <a:schemeClr val="dk1"/>
                </a:solidFill>
                <a:latin typeface="Calibri"/>
                <a:ea typeface="Calibri"/>
                <a:cs typeface="Calibri"/>
                <a:sym typeface="Calibri"/>
              </a:rPr>
              <a:t>समन्वय करें</a:t>
            </a:r>
            <a:endParaRPr/>
          </a:p>
        </p:txBody>
      </p:sp>
      <p:sp>
        <p:nvSpPr>
          <p:cNvPr id="343" name="Google Shape;343;p17"/>
          <p:cNvSpPr/>
          <p:nvPr/>
        </p:nvSpPr>
        <p:spPr>
          <a:xfrm>
            <a:off x="4908143" y="1306608"/>
            <a:ext cx="4033575" cy="523220"/>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hi-IN" sz="1400">
                <a:solidFill>
                  <a:schemeClr val="dk1"/>
                </a:solidFill>
                <a:latin typeface="Calibri"/>
                <a:ea typeface="Calibri"/>
                <a:cs typeface="Calibri"/>
                <a:sym typeface="Calibri"/>
              </a:rPr>
              <a:t>वीओ स्तर पर एफएनएचडब्ल्यू की </a:t>
            </a:r>
            <a:r>
              <a:rPr b="1" lang="hi-IN" sz="1400">
                <a:solidFill>
                  <a:schemeClr val="dk1"/>
                </a:solidFill>
                <a:latin typeface="Calibri"/>
                <a:ea typeface="Calibri"/>
                <a:cs typeface="Calibri"/>
                <a:sym typeface="Calibri"/>
              </a:rPr>
              <a:t>प्रगति की समीक्षा </a:t>
            </a:r>
            <a:r>
              <a:rPr lang="hi-IN" sz="1400">
                <a:solidFill>
                  <a:schemeClr val="dk1"/>
                </a:solidFill>
                <a:latin typeface="Calibri"/>
                <a:ea typeface="Calibri"/>
                <a:cs typeface="Calibri"/>
                <a:sym typeface="Calibri"/>
              </a:rPr>
              <a:t>करें</a:t>
            </a:r>
            <a:endParaRPr sz="1400">
              <a:solidFill>
                <a:schemeClr val="dk1"/>
              </a:solidFill>
              <a:latin typeface="Calibri"/>
              <a:ea typeface="Calibri"/>
              <a:cs typeface="Calibri"/>
              <a:sym typeface="Calibri"/>
            </a:endParaRPr>
          </a:p>
        </p:txBody>
      </p:sp>
      <p:sp>
        <p:nvSpPr>
          <p:cNvPr id="344" name="Google Shape;344;p17"/>
          <p:cNvSpPr/>
          <p:nvPr/>
        </p:nvSpPr>
        <p:spPr>
          <a:xfrm>
            <a:off x="518197" y="5473135"/>
            <a:ext cx="4343404" cy="523220"/>
          </a:xfrm>
          <a:prstGeom prst="rect">
            <a:avLst/>
          </a:prstGeom>
          <a:solidFill>
            <a:srgbClr val="EDEDED"/>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hi-IN" sz="1400">
                <a:solidFill>
                  <a:schemeClr val="dk1"/>
                </a:solidFill>
                <a:latin typeface="Calibri"/>
                <a:ea typeface="Calibri"/>
                <a:cs typeface="Calibri"/>
                <a:sym typeface="Calibri"/>
              </a:rPr>
              <a:t>गतिविधियों की </a:t>
            </a:r>
            <a:r>
              <a:rPr b="1" lang="hi-IN" sz="1400">
                <a:solidFill>
                  <a:schemeClr val="dk1"/>
                </a:solidFill>
                <a:latin typeface="Calibri"/>
                <a:ea typeface="Calibri"/>
                <a:cs typeface="Calibri"/>
                <a:sym typeface="Calibri"/>
              </a:rPr>
              <a:t>एसएचजी स्तर की रिपोर्ट का मिलान करें और सीएलएफ स्तर को रिपोर्ट करें</a:t>
            </a:r>
            <a:endParaRPr/>
          </a:p>
        </p:txBody>
      </p:sp>
      <p:sp>
        <p:nvSpPr>
          <p:cNvPr id="345" name="Google Shape;345;p17"/>
          <p:cNvSpPr/>
          <p:nvPr/>
        </p:nvSpPr>
        <p:spPr>
          <a:xfrm>
            <a:off x="4934241" y="2689025"/>
            <a:ext cx="4033003" cy="52322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400">
                <a:solidFill>
                  <a:schemeClr val="dk1"/>
                </a:solidFill>
                <a:latin typeface="Calibri"/>
                <a:ea typeface="Calibri"/>
                <a:cs typeface="Calibri"/>
                <a:sym typeface="Calibri"/>
              </a:rPr>
              <a:t>सामुदायिक मंचों/समितियों (वीएचएसएनसी/ग्राम सभा) में </a:t>
            </a:r>
            <a:r>
              <a:rPr b="1" lang="hi-IN" sz="1400">
                <a:solidFill>
                  <a:schemeClr val="dk1"/>
                </a:solidFill>
                <a:latin typeface="Calibri"/>
                <a:ea typeface="Calibri"/>
                <a:cs typeface="Calibri"/>
                <a:sym typeface="Calibri"/>
              </a:rPr>
              <a:t>एसएचजी सदस्यों का प्रतिनिधित्व करें</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Effect filter="fade" transition="in">
                                      <p:cBhvr>
                                        <p:cTn dur="500"/>
                                        <p:tgtEl>
                                          <p:spTgt spid="3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8"/>
          <p:cNvSpPr/>
          <p:nvPr/>
        </p:nvSpPr>
        <p:spPr>
          <a:xfrm>
            <a:off x="756136" y="2894386"/>
            <a:ext cx="10895535" cy="1446549"/>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8"/>
          <p:cNvSpPr/>
          <p:nvPr/>
        </p:nvSpPr>
        <p:spPr>
          <a:xfrm>
            <a:off x="638942" y="2965155"/>
            <a:ext cx="1101273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i-IN" sz="4400">
                <a:solidFill>
                  <a:schemeClr val="lt1"/>
                </a:solidFill>
                <a:latin typeface="Calibri"/>
                <a:ea typeface="Calibri"/>
                <a:cs typeface="Calibri"/>
                <a:sym typeface="Calibri"/>
              </a:rPr>
              <a:t>प्रमुख एफएनएचडब्ल्यू गतिविधियों का कार्यान्वयन- परिचालन घटक</a:t>
            </a:r>
            <a:endParaRPr sz="32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txBox="1"/>
          <p:nvPr>
            <p:ph idx="1" type="body"/>
          </p:nvPr>
        </p:nvSpPr>
        <p:spPr>
          <a:xfrm>
            <a:off x="1080243" y="2423395"/>
            <a:ext cx="4371112" cy="3335328"/>
          </a:xfrm>
          <a:prstGeom prst="rect">
            <a:avLst/>
          </a:prstGeom>
          <a:solidFill>
            <a:srgbClr val="FFF2CC"/>
          </a:solid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b="1" lang="hi-IN" sz="1600"/>
              <a:t>उद्देश्य</a:t>
            </a:r>
            <a:endParaRPr/>
          </a:p>
          <a:p>
            <a:pPr indent="-317500" lvl="0" marL="457200" rtl="0" algn="l">
              <a:lnSpc>
                <a:spcPct val="150000"/>
              </a:lnSpc>
              <a:spcBef>
                <a:spcPts val="0"/>
              </a:spcBef>
              <a:spcAft>
                <a:spcPts val="0"/>
              </a:spcAft>
              <a:buClr>
                <a:schemeClr val="dk1"/>
              </a:buClr>
              <a:buSzPts val="1400"/>
              <a:buChar char="●"/>
            </a:pPr>
            <a:r>
              <a:rPr lang="hi-IN" sz="1600"/>
              <a:t>कार्य योजना विकसित करने के लिए एक व्यवस्थित प्रक्रिया अपनाने में सक्षम होने के लिए</a:t>
            </a:r>
            <a:endParaRPr/>
          </a:p>
          <a:p>
            <a:pPr indent="-317500" lvl="0" marL="457200" rtl="0" algn="l">
              <a:lnSpc>
                <a:spcPct val="150000"/>
              </a:lnSpc>
              <a:spcBef>
                <a:spcPts val="0"/>
              </a:spcBef>
              <a:spcAft>
                <a:spcPts val="0"/>
              </a:spcAft>
              <a:buClr>
                <a:schemeClr val="dk1"/>
              </a:buClr>
              <a:buSzPts val="1400"/>
              <a:buChar char="●"/>
            </a:pPr>
            <a:r>
              <a:rPr lang="hi-IN" sz="1600"/>
              <a:t>कार्यान्वयन के क्षेत्रों की पहचान करना और उन्हें प्राथमिकता देना</a:t>
            </a:r>
            <a:endParaRPr/>
          </a:p>
          <a:p>
            <a:pPr indent="-317500" lvl="0" marL="457200" rtl="0" algn="l">
              <a:lnSpc>
                <a:spcPct val="150000"/>
              </a:lnSpc>
              <a:spcBef>
                <a:spcPts val="0"/>
              </a:spcBef>
              <a:spcAft>
                <a:spcPts val="0"/>
              </a:spcAft>
              <a:buClr>
                <a:schemeClr val="dk1"/>
              </a:buClr>
              <a:buSzPts val="1400"/>
              <a:buChar char="●"/>
            </a:pPr>
            <a:r>
              <a:rPr lang="hi-IN" sz="1600"/>
              <a:t>कार्यों/गतिविधियों को सूचीबद्ध करने के लिए</a:t>
            </a:r>
            <a:endParaRPr/>
          </a:p>
          <a:p>
            <a:pPr indent="-317500" lvl="0" marL="457200" rtl="0" algn="l">
              <a:lnSpc>
                <a:spcPct val="150000"/>
              </a:lnSpc>
              <a:spcBef>
                <a:spcPts val="0"/>
              </a:spcBef>
              <a:spcAft>
                <a:spcPts val="0"/>
              </a:spcAft>
              <a:buClr>
                <a:schemeClr val="dk1"/>
              </a:buClr>
              <a:buSzPts val="1400"/>
              <a:buChar char="●"/>
            </a:pPr>
            <a:r>
              <a:rPr lang="hi-IN" sz="1600"/>
              <a:t>पहचान की गई गतिविधियों की समय-सीमा तय करने के लिए</a:t>
            </a:r>
            <a:endParaRPr/>
          </a:p>
        </p:txBody>
      </p:sp>
      <p:sp>
        <p:nvSpPr>
          <p:cNvPr id="357" name="Google Shape;357;p19"/>
          <p:cNvSpPr/>
          <p:nvPr/>
        </p:nvSpPr>
        <p:spPr>
          <a:xfrm>
            <a:off x="838197" y="1251037"/>
            <a:ext cx="1055023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lang="hi-IN" sz="2000">
                <a:solidFill>
                  <a:schemeClr val="dk1"/>
                </a:solidFill>
                <a:latin typeface="Calibri"/>
                <a:ea typeface="Calibri"/>
                <a:cs typeface="Calibri"/>
                <a:sym typeface="Calibri"/>
              </a:rPr>
              <a:t>एक स्पष्ट रूप से तैयार की गई योजना परिकल्पित गतिविधियों को बेहतर ढंग से लागू करने और पहचाने गए लक्ष्यों को प्राप्त करने में मदद करती है।</a:t>
            </a:r>
            <a:endParaRPr/>
          </a:p>
        </p:txBody>
      </p:sp>
      <p:sp>
        <p:nvSpPr>
          <p:cNvPr id="358" name="Google Shape;358;p19"/>
          <p:cNvSpPr/>
          <p:nvPr/>
        </p:nvSpPr>
        <p:spPr>
          <a:xfrm>
            <a:off x="5947454" y="3819731"/>
            <a:ext cx="5361709" cy="1815882"/>
          </a:xfrm>
          <a:prstGeom prst="rect">
            <a:avLst/>
          </a:prstGeom>
          <a:solidFill>
            <a:srgbClr val="DDEAF6"/>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b="1" lang="hi-IN" sz="1600">
                <a:solidFill>
                  <a:schemeClr val="dk1"/>
                </a:solidFill>
                <a:latin typeface="Calibri"/>
                <a:ea typeface="Calibri"/>
                <a:cs typeface="Calibri"/>
                <a:sym typeface="Calibri"/>
              </a:rPr>
              <a:t>वीओ स्तर पर</a:t>
            </a:r>
            <a:r>
              <a:rPr lang="hi-IN" sz="1600">
                <a:solidFill>
                  <a:schemeClr val="dk1"/>
                </a:solidFill>
                <a:latin typeface="Calibri"/>
                <a:ea typeface="Calibri"/>
                <a:cs typeface="Calibri"/>
                <a:sym typeface="Calibri"/>
              </a:rPr>
              <a:t>- सीआरपी/वीओ सैक उसी वीओ में प्रत्येक एसएचजी के कम से कम एक प्रतिनिधि के समर्थन से इस प्रक्रिया का नेतृत्व करेगा।</a:t>
            </a:r>
            <a:endParaRPr/>
          </a:p>
          <a:p>
            <a:pPr indent="-215900" lvl="0" marL="285750" marR="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100"/>
              <a:buFont typeface="Arial"/>
              <a:buChar char="•"/>
            </a:pPr>
            <a:r>
              <a:rPr b="1" lang="hi-IN" sz="1600">
                <a:solidFill>
                  <a:schemeClr val="dk1"/>
                </a:solidFill>
                <a:latin typeface="Calibri"/>
                <a:ea typeface="Calibri"/>
                <a:cs typeface="Calibri"/>
                <a:sym typeface="Calibri"/>
              </a:rPr>
              <a:t>सीएलएफ स्तर पर</a:t>
            </a:r>
            <a:r>
              <a:rPr lang="hi-IN" sz="1600">
                <a:solidFill>
                  <a:schemeClr val="dk1"/>
                </a:solidFill>
                <a:latin typeface="Calibri"/>
                <a:ea typeface="Calibri"/>
                <a:cs typeface="Calibri"/>
                <a:sym typeface="Calibri"/>
              </a:rPr>
              <a:t>- सीएलएफ सैक एक ही सीएलएफ में प्रत्येक वीओ के कम से कम एक प्रतिनिधि के समर्थन से इस प्रक्रिया का नेतृत्व करेगा।</a:t>
            </a:r>
            <a:endParaRPr/>
          </a:p>
        </p:txBody>
      </p:sp>
      <p:sp>
        <p:nvSpPr>
          <p:cNvPr id="359" name="Google Shape;359;p19"/>
          <p:cNvSpPr/>
          <p:nvPr/>
        </p:nvSpPr>
        <p:spPr>
          <a:xfrm>
            <a:off x="5783863" y="2646383"/>
            <a:ext cx="5688889" cy="738664"/>
          </a:xfrm>
          <a:prstGeom prst="rect">
            <a:avLst/>
          </a:prstGeom>
          <a:solidFill>
            <a:srgbClr val="222A35"/>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400"/>
              <a:buFont typeface="Calibri"/>
              <a:buNone/>
            </a:pPr>
            <a:r>
              <a:rPr b="1" lang="hi-IN" sz="1400">
                <a:solidFill>
                  <a:schemeClr val="lt1"/>
                </a:solidFill>
                <a:latin typeface="Calibri"/>
                <a:ea typeface="Calibri"/>
                <a:cs typeface="Calibri"/>
                <a:sym typeface="Calibri"/>
              </a:rPr>
              <a:t>ग्राम संगठन (वीओ) और क्लस्टर लेवल फेडरेशन (सीएलएफ) स्तर पर विकसित कार्य योजनाएं, जमीनी स्तर पर एफएनएचडब्ल्यू कार्यान्वयन का मार्गदर्शन करेंगी।</a:t>
            </a:r>
            <a:endParaRPr/>
          </a:p>
        </p:txBody>
      </p:sp>
      <p:sp>
        <p:nvSpPr>
          <p:cNvPr id="360" name="Google Shape;360;p19"/>
          <p:cNvSpPr/>
          <p:nvPr/>
        </p:nvSpPr>
        <p:spPr>
          <a:xfrm>
            <a:off x="838198" y="429585"/>
            <a:ext cx="7502239"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txBox="1"/>
          <p:nvPr>
            <p:ph type="title"/>
          </p:nvPr>
        </p:nvSpPr>
        <p:spPr>
          <a:xfrm>
            <a:off x="838197" y="446471"/>
            <a:ext cx="7502240" cy="7263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hi-IN" sz="3200">
                <a:solidFill>
                  <a:schemeClr val="lt1"/>
                </a:solidFill>
              </a:rPr>
              <a:t>एफएनएचडब्ल्यू कार्य योजना विकसित करें</a:t>
            </a:r>
            <a:endParaRPr b="1" sz="4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1500620" y="1928752"/>
            <a:ext cx="9790835" cy="3837276"/>
          </a:xfrm>
          <a:prstGeom prst="rect">
            <a:avLst/>
          </a:prstGeom>
          <a:solidFill>
            <a:srgbClr val="7BAE43"/>
          </a:soli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a:bodyPr>
          <a:lstStyle/>
          <a:p>
            <a:pPr indent="-342900" lvl="0" marL="457200" rtl="0" algn="l">
              <a:lnSpc>
                <a:spcPct val="150000"/>
              </a:lnSpc>
              <a:spcBef>
                <a:spcPts val="0"/>
              </a:spcBef>
              <a:spcAft>
                <a:spcPts val="0"/>
              </a:spcAft>
              <a:buClr>
                <a:schemeClr val="lt1"/>
              </a:buClr>
              <a:buSzPts val="1800"/>
              <a:buChar char="●"/>
            </a:pPr>
            <a:r>
              <a:rPr lang="hi-IN" sz="2200">
                <a:solidFill>
                  <a:schemeClr val="lt1"/>
                </a:solidFill>
                <a:latin typeface="Calibri"/>
                <a:ea typeface="Calibri"/>
                <a:cs typeface="Calibri"/>
                <a:sym typeface="Calibri"/>
              </a:rPr>
              <a:t>एफएनएचडब्ल्यू को एकीकृत क्यों करें- दशहसूत्र रणनीति का मूलाधार और संदर्भ</a:t>
            </a:r>
            <a:endParaRPr/>
          </a:p>
          <a:p>
            <a:pPr indent="-342900" lvl="0" marL="457200" rtl="0" algn="l">
              <a:lnSpc>
                <a:spcPct val="150000"/>
              </a:lnSpc>
              <a:spcBef>
                <a:spcPts val="0"/>
              </a:spcBef>
              <a:spcAft>
                <a:spcPts val="0"/>
              </a:spcAft>
              <a:buClr>
                <a:schemeClr val="lt1"/>
              </a:buClr>
              <a:buSzPts val="1800"/>
              <a:buChar char="●"/>
            </a:pPr>
            <a:r>
              <a:rPr lang="hi-IN" sz="2200">
                <a:solidFill>
                  <a:schemeClr val="lt1"/>
                </a:solidFill>
                <a:latin typeface="Calibri"/>
                <a:ea typeface="Calibri"/>
                <a:cs typeface="Calibri"/>
                <a:sym typeface="Calibri"/>
              </a:rPr>
              <a:t>राज्य एफएनएचडब्ल्यू परिचालन रणनीति का अवलोकन</a:t>
            </a:r>
            <a:endParaRPr/>
          </a:p>
          <a:p>
            <a:pPr indent="-342900" lvl="0" marL="457200" rtl="0" algn="l">
              <a:lnSpc>
                <a:spcPct val="150000"/>
              </a:lnSpc>
              <a:spcBef>
                <a:spcPts val="0"/>
              </a:spcBef>
              <a:spcAft>
                <a:spcPts val="0"/>
              </a:spcAft>
              <a:buClr>
                <a:schemeClr val="lt1"/>
              </a:buClr>
              <a:buSzPts val="1800"/>
              <a:buChar char="●"/>
            </a:pPr>
            <a:r>
              <a:rPr lang="hi-IN" sz="2200">
                <a:solidFill>
                  <a:schemeClr val="lt1"/>
                </a:solidFill>
                <a:latin typeface="Calibri"/>
                <a:ea typeface="Calibri"/>
                <a:cs typeface="Calibri"/>
                <a:sym typeface="Calibri"/>
              </a:rPr>
              <a:t>एफएनएचडब्ल्यू के संचालन के लिए कार्यान्वयन संरचना</a:t>
            </a:r>
            <a:endParaRPr/>
          </a:p>
          <a:p>
            <a:pPr indent="-342900" lvl="0" marL="457200" rtl="0" algn="l">
              <a:lnSpc>
                <a:spcPct val="150000"/>
              </a:lnSpc>
              <a:spcBef>
                <a:spcPts val="0"/>
              </a:spcBef>
              <a:spcAft>
                <a:spcPts val="0"/>
              </a:spcAft>
              <a:buClr>
                <a:schemeClr val="lt1"/>
              </a:buClr>
              <a:buSzPts val="1800"/>
              <a:buChar char="●"/>
            </a:pPr>
            <a:r>
              <a:rPr lang="hi-IN" sz="2200">
                <a:solidFill>
                  <a:schemeClr val="lt1"/>
                </a:solidFill>
                <a:latin typeface="Calibri"/>
                <a:ea typeface="Calibri"/>
                <a:cs typeface="Calibri"/>
                <a:sym typeface="Calibri"/>
              </a:rPr>
              <a:t>सीएलएफ/वीओ सैक की भूमिकाएं और जिम्मेदारियां</a:t>
            </a:r>
            <a:endParaRPr/>
          </a:p>
          <a:p>
            <a:pPr indent="-342900" lvl="0" marL="457200" rtl="0" algn="l">
              <a:lnSpc>
                <a:spcPct val="150000"/>
              </a:lnSpc>
              <a:spcBef>
                <a:spcPts val="0"/>
              </a:spcBef>
              <a:spcAft>
                <a:spcPts val="0"/>
              </a:spcAft>
              <a:buClr>
                <a:schemeClr val="lt1"/>
              </a:buClr>
              <a:buSzPts val="1800"/>
              <a:buChar char="●"/>
            </a:pPr>
            <a:r>
              <a:rPr lang="hi-IN" sz="2200">
                <a:solidFill>
                  <a:schemeClr val="lt1"/>
                </a:solidFill>
                <a:latin typeface="Calibri"/>
                <a:ea typeface="Calibri"/>
                <a:cs typeface="Calibri"/>
                <a:sym typeface="Calibri"/>
              </a:rPr>
              <a:t>प्रमुख एफएनएचडब्ल्यू गतिविधियों का कार्यान्वयन- परिचालन घटक</a:t>
            </a:r>
            <a:endParaRPr/>
          </a:p>
          <a:p>
            <a:pPr indent="-342900" lvl="0" marL="457200" rtl="0" algn="l">
              <a:lnSpc>
                <a:spcPct val="150000"/>
              </a:lnSpc>
              <a:spcBef>
                <a:spcPts val="0"/>
              </a:spcBef>
              <a:spcAft>
                <a:spcPts val="0"/>
              </a:spcAft>
              <a:buClr>
                <a:schemeClr val="lt1"/>
              </a:buClr>
              <a:buSzPts val="1800"/>
              <a:buChar char="●"/>
            </a:pPr>
            <a:r>
              <a:rPr lang="hi-IN" sz="2200">
                <a:solidFill>
                  <a:schemeClr val="lt1"/>
                </a:solidFill>
                <a:latin typeface="Calibri"/>
                <a:ea typeface="Calibri"/>
                <a:cs typeface="Calibri"/>
                <a:sym typeface="Calibri"/>
              </a:rPr>
              <a:t>प्रमुख एफएनएचडब्ल्यू गतिविधियों का कार्यान्वयन- प्रोग्रामेटिक घटक</a:t>
            </a:r>
            <a:endParaRPr/>
          </a:p>
          <a:p>
            <a:pPr indent="-342900" lvl="0" marL="457200" rtl="0" algn="l">
              <a:lnSpc>
                <a:spcPct val="150000"/>
              </a:lnSpc>
              <a:spcBef>
                <a:spcPts val="0"/>
              </a:spcBef>
              <a:spcAft>
                <a:spcPts val="0"/>
              </a:spcAft>
              <a:buClr>
                <a:schemeClr val="lt1"/>
              </a:buClr>
              <a:buSzPts val="1800"/>
              <a:buChar char="●"/>
            </a:pPr>
            <a:r>
              <a:rPr lang="hi-IN" sz="2200">
                <a:solidFill>
                  <a:schemeClr val="lt1"/>
                </a:solidFill>
                <a:latin typeface="Calibri"/>
                <a:ea typeface="Calibri"/>
                <a:cs typeface="Calibri"/>
                <a:sym typeface="Calibri"/>
              </a:rPr>
              <a:t>उपलब्ध संसाधन सामग्री और उसका उपयोग कैसे करें?</a:t>
            </a:r>
            <a:endParaRPr/>
          </a:p>
        </p:txBody>
      </p:sp>
      <p:pic>
        <p:nvPicPr>
          <p:cNvPr id="109" name="Google Shape;109;p2"/>
          <p:cNvPicPr preferRelativeResize="0"/>
          <p:nvPr/>
        </p:nvPicPr>
        <p:blipFill rotWithShape="1">
          <a:blip r:embed="rId3">
            <a:alphaModFix/>
          </a:blip>
          <a:srcRect b="0" l="0" r="0" t="0"/>
          <a:stretch/>
        </p:blipFill>
        <p:spPr>
          <a:xfrm>
            <a:off x="-16489" y="-179658"/>
            <a:ext cx="616563" cy="7275449"/>
          </a:xfrm>
          <a:prstGeom prst="rect">
            <a:avLst/>
          </a:prstGeom>
          <a:noFill/>
          <a:ln>
            <a:noFill/>
          </a:ln>
        </p:spPr>
      </p:pic>
      <p:sp>
        <p:nvSpPr>
          <p:cNvPr id="110" name="Google Shape;110;p2"/>
          <p:cNvSpPr/>
          <p:nvPr/>
        </p:nvSpPr>
        <p:spPr>
          <a:xfrm>
            <a:off x="838200" y="393270"/>
            <a:ext cx="2600325" cy="798943"/>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2"/>
          <p:cNvSpPr txBox="1"/>
          <p:nvPr>
            <p:ph type="title"/>
          </p:nvPr>
        </p:nvSpPr>
        <p:spPr>
          <a:xfrm>
            <a:off x="838200" y="323873"/>
            <a:ext cx="2486025" cy="9377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b="1" lang="hi-IN" sz="3200">
                <a:solidFill>
                  <a:schemeClr val="lt1"/>
                </a:solidFill>
              </a:rPr>
              <a:t>विषय सूची </a:t>
            </a:r>
            <a:endParaRPr b="1" sz="32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0"/>
          <p:cNvSpPr txBox="1"/>
          <p:nvPr>
            <p:ph idx="1" type="body"/>
          </p:nvPr>
        </p:nvSpPr>
        <p:spPr>
          <a:xfrm>
            <a:off x="713510" y="1327459"/>
            <a:ext cx="6892635" cy="5100956"/>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1222"/>
              <a:buChar char="•"/>
            </a:pPr>
            <a:r>
              <a:rPr lang="hi-IN" sz="2000"/>
              <a:t>इस अभ्यास के लिए कम से कम तीन घंटे समर्पित करें</a:t>
            </a:r>
            <a:endParaRPr/>
          </a:p>
          <a:p>
            <a:pPr indent="-228600" lvl="0" marL="228600" rtl="0" algn="l">
              <a:lnSpc>
                <a:spcPct val="150000"/>
              </a:lnSpc>
              <a:spcBef>
                <a:spcPts val="1200"/>
              </a:spcBef>
              <a:spcAft>
                <a:spcPts val="0"/>
              </a:spcAft>
              <a:buClr>
                <a:schemeClr val="dk1"/>
              </a:buClr>
              <a:buSzPts val="1222"/>
              <a:buChar char="•"/>
            </a:pPr>
            <a:r>
              <a:rPr lang="hi-IN" sz="2000"/>
              <a:t>एक उपयुक्त समय और तारीख तय करें</a:t>
            </a:r>
            <a:endParaRPr/>
          </a:p>
          <a:p>
            <a:pPr indent="-228600" lvl="0" marL="228600" rtl="0" algn="l">
              <a:lnSpc>
                <a:spcPct val="150000"/>
              </a:lnSpc>
              <a:spcBef>
                <a:spcPts val="1200"/>
              </a:spcBef>
              <a:spcAft>
                <a:spcPts val="0"/>
              </a:spcAft>
              <a:buClr>
                <a:schemeClr val="dk1"/>
              </a:buClr>
              <a:buSzPts val="1222"/>
              <a:buChar char="•"/>
            </a:pPr>
            <a:r>
              <a:rPr lang="hi-IN" sz="2000"/>
              <a:t>मासिक और त्रैमासिक ब्रेकअप के साथ एक कार्य योजना तैयार करें।</a:t>
            </a:r>
            <a:endParaRPr/>
          </a:p>
          <a:p>
            <a:pPr indent="-228600" lvl="0" marL="228600" rtl="0" algn="l">
              <a:lnSpc>
                <a:spcPct val="150000"/>
              </a:lnSpc>
              <a:spcBef>
                <a:spcPts val="1200"/>
              </a:spcBef>
              <a:spcAft>
                <a:spcPts val="0"/>
              </a:spcAft>
              <a:buClr>
                <a:schemeClr val="dk1"/>
              </a:buClr>
              <a:buSzPts val="1222"/>
              <a:buChar char="•"/>
            </a:pPr>
            <a:r>
              <a:rPr lang="hi-IN" sz="2000"/>
              <a:t>सीएलएफ के भीतर गतिविधि की परिचालन व्यवहार्यता और सीएलएफ के लिए इसके महत्व के आधार पर गतिविधियों की सूची को प्राथमिकता दें।</a:t>
            </a:r>
            <a:endParaRPr/>
          </a:p>
          <a:p>
            <a:pPr indent="-228600" lvl="0" marL="228600" rtl="0" algn="l">
              <a:lnSpc>
                <a:spcPct val="150000"/>
              </a:lnSpc>
              <a:spcBef>
                <a:spcPts val="1200"/>
              </a:spcBef>
              <a:spcAft>
                <a:spcPts val="0"/>
              </a:spcAft>
              <a:buClr>
                <a:schemeClr val="dk1"/>
              </a:buClr>
              <a:buSzPts val="1222"/>
              <a:buChar char="•"/>
            </a:pPr>
            <a:r>
              <a:rPr lang="hi-IN" sz="2000"/>
              <a:t>स्पष्ट रूप से परिभाषित समय-सारिणी है</a:t>
            </a:r>
            <a:endParaRPr/>
          </a:p>
          <a:p>
            <a:pPr indent="-228600" lvl="0" marL="228600" rtl="0" algn="l">
              <a:lnSpc>
                <a:spcPct val="150000"/>
              </a:lnSpc>
              <a:spcBef>
                <a:spcPts val="1200"/>
              </a:spcBef>
              <a:spcAft>
                <a:spcPts val="0"/>
              </a:spcAft>
              <a:buClr>
                <a:schemeClr val="dk1"/>
              </a:buClr>
              <a:buSzPts val="2000"/>
              <a:buChar char="•"/>
            </a:pPr>
            <a:r>
              <a:rPr lang="hi-IN" sz="2000"/>
              <a:t>कार्य योजना की नियमित रूप से समीक्षा करें</a:t>
            </a:r>
            <a:endParaRPr/>
          </a:p>
        </p:txBody>
      </p:sp>
      <p:sp>
        <p:nvSpPr>
          <p:cNvPr id="367" name="Google Shape;367;p20"/>
          <p:cNvSpPr/>
          <p:nvPr/>
        </p:nvSpPr>
        <p:spPr>
          <a:xfrm>
            <a:off x="2119745" y="6450171"/>
            <a:ext cx="10072256"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600">
                <a:solidFill>
                  <a:schemeClr val="dk1"/>
                </a:solidFill>
                <a:latin typeface="Calibri"/>
                <a:ea typeface="Calibri"/>
                <a:cs typeface="Calibri"/>
                <a:sym typeface="Calibri"/>
              </a:rPr>
              <a:t>नोट: एफएनएचडब्ल्यू राज्य परिचालन रणनीति के तहत परिकल्पित सभी गतिविधियों का संचालन किया जाना चाहिए।</a:t>
            </a:r>
            <a:endParaRPr/>
          </a:p>
        </p:txBody>
      </p:sp>
      <p:pic>
        <p:nvPicPr>
          <p:cNvPr id="368" name="Google Shape;368;p20"/>
          <p:cNvPicPr preferRelativeResize="0"/>
          <p:nvPr/>
        </p:nvPicPr>
        <p:blipFill rotWithShape="1">
          <a:blip r:embed="rId3">
            <a:alphaModFix/>
          </a:blip>
          <a:srcRect b="3069" l="0" r="2801" t="0"/>
          <a:stretch/>
        </p:blipFill>
        <p:spPr>
          <a:xfrm>
            <a:off x="7606145" y="1526352"/>
            <a:ext cx="4185541" cy="2794099"/>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369" name="Google Shape;369;p20"/>
          <p:cNvSpPr txBox="1"/>
          <p:nvPr/>
        </p:nvSpPr>
        <p:spPr>
          <a:xfrm>
            <a:off x="7743223" y="4831313"/>
            <a:ext cx="41855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800">
                <a:solidFill>
                  <a:schemeClr val="dk1"/>
                </a:solidFill>
                <a:latin typeface="Calibri"/>
                <a:ea typeface="Calibri"/>
                <a:cs typeface="Calibri"/>
                <a:sym typeface="Calibri"/>
              </a:rPr>
              <a:t>प्रारूपों के लिए स्लाइड 46 और 47 देखें</a:t>
            </a:r>
            <a:endParaRPr b="1" sz="1800">
              <a:solidFill>
                <a:schemeClr val="dk1"/>
              </a:solidFill>
              <a:latin typeface="Calibri"/>
              <a:ea typeface="Calibri"/>
              <a:cs typeface="Calibri"/>
              <a:sym typeface="Calibri"/>
            </a:endParaRPr>
          </a:p>
        </p:txBody>
      </p:sp>
      <p:sp>
        <p:nvSpPr>
          <p:cNvPr id="370" name="Google Shape;370;p20"/>
          <p:cNvSpPr/>
          <p:nvPr/>
        </p:nvSpPr>
        <p:spPr>
          <a:xfrm>
            <a:off x="838199" y="429585"/>
            <a:ext cx="5257801"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txBox="1"/>
          <p:nvPr>
            <p:ph type="title"/>
          </p:nvPr>
        </p:nvSpPr>
        <p:spPr>
          <a:xfrm>
            <a:off x="713510" y="429585"/>
            <a:ext cx="4927409" cy="7263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lang="hi-IN" sz="3200">
                <a:solidFill>
                  <a:schemeClr val="lt1"/>
                </a:solidFill>
              </a:rPr>
              <a:t>अनुसरण करने के लिए कदम</a:t>
            </a:r>
            <a:endParaRPr b="1" sz="4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500"/>
                                        <p:tgtEl>
                                          <p:spTgt spid="3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Effect filter="fade" transition="in">
                                      <p:cBhvr>
                                        <p:cTn dur="500"/>
                                        <p:tgtEl>
                                          <p:spTgt spid="3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animEffect filter="fade" transition="in">
                                      <p:cBhvr>
                                        <p:cTn dur="500"/>
                                        <p:tgtEl>
                                          <p:spTgt spid="3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animEffect filter="fade" transition="in">
                                      <p:cBhvr>
                                        <p:cTn dur="500"/>
                                        <p:tgtEl>
                                          <p:spTgt spid="3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4" st="4"/>
                                            </p:txEl>
                                          </p:spTgt>
                                        </p:tgtEl>
                                        <p:attrNameLst>
                                          <p:attrName>style.visibility</p:attrName>
                                        </p:attrNameLst>
                                      </p:cBhvr>
                                      <p:to>
                                        <p:strVal val="visible"/>
                                      </p:to>
                                    </p:set>
                                    <p:animEffect filter="fade" transition="in">
                                      <p:cBhvr>
                                        <p:cTn dur="500"/>
                                        <p:tgtEl>
                                          <p:spTgt spid="3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5" st="5"/>
                                            </p:txEl>
                                          </p:spTgt>
                                        </p:tgtEl>
                                        <p:attrNameLst>
                                          <p:attrName>style.visibility</p:attrName>
                                        </p:attrNameLst>
                                      </p:cBhvr>
                                      <p:to>
                                        <p:strVal val="visible"/>
                                      </p:to>
                                    </p:set>
                                    <p:animEffect filter="fade" transition="in">
                                      <p:cBhvr>
                                        <p:cTn dur="500"/>
                                        <p:tgtEl>
                                          <p:spTgt spid="3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1"/>
          <p:cNvSpPr/>
          <p:nvPr/>
        </p:nvSpPr>
        <p:spPr>
          <a:xfrm>
            <a:off x="1762426" y="1421728"/>
            <a:ext cx="8713120" cy="393914"/>
          </a:xfrm>
          <a:prstGeom prst="rect">
            <a:avLst/>
          </a:prstGeom>
          <a:solidFill>
            <a:srgbClr val="A8D08C"/>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rPr b="1" lang="hi-IN" sz="1800">
                <a:solidFill>
                  <a:schemeClr val="dk1"/>
                </a:solidFill>
                <a:latin typeface="Calibri"/>
                <a:ea typeface="Calibri"/>
                <a:cs typeface="Calibri"/>
                <a:sym typeface="Calibri"/>
              </a:rPr>
              <a:t>रिपोर्टिंग</a:t>
            </a:r>
            <a:r>
              <a:rPr b="1" lang="hi-IN" sz="1800">
                <a:solidFill>
                  <a:schemeClr val="lt1"/>
                </a:solidFill>
                <a:latin typeface="Calibri"/>
                <a:ea typeface="Calibri"/>
                <a:cs typeface="Calibri"/>
                <a:sym typeface="Calibri"/>
              </a:rPr>
              <a:t> </a:t>
            </a:r>
            <a:r>
              <a:rPr b="1" lang="hi-IN" sz="1800">
                <a:solidFill>
                  <a:schemeClr val="dk1"/>
                </a:solidFill>
                <a:latin typeface="Calibri"/>
                <a:ea typeface="Calibri"/>
                <a:cs typeface="Calibri"/>
                <a:sym typeface="Calibri"/>
              </a:rPr>
              <a:t>तंत्र</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1"/>
          <p:cNvSpPr/>
          <p:nvPr/>
        </p:nvSpPr>
        <p:spPr>
          <a:xfrm>
            <a:off x="838199" y="429585"/>
            <a:ext cx="7571510"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txBox="1"/>
          <p:nvPr/>
        </p:nvSpPr>
        <p:spPr>
          <a:xfrm>
            <a:off x="838199" y="532391"/>
            <a:ext cx="7571510" cy="52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Calibri"/>
              <a:buNone/>
            </a:pPr>
            <a:r>
              <a:rPr lang="hi-IN" sz="3200">
                <a:solidFill>
                  <a:schemeClr val="lt1"/>
                </a:solidFill>
                <a:latin typeface="Calibri"/>
                <a:ea typeface="Calibri"/>
                <a:cs typeface="Calibri"/>
                <a:sym typeface="Calibri"/>
              </a:rPr>
              <a:t>एमआईएस और एफएनएचडब्ल्यू की रिपोर्टिंग</a:t>
            </a:r>
            <a:endParaRPr b="1" sz="4800">
              <a:solidFill>
                <a:schemeClr val="lt1"/>
              </a:solidFill>
              <a:latin typeface="Calibri"/>
              <a:ea typeface="Calibri"/>
              <a:cs typeface="Calibri"/>
              <a:sym typeface="Calibri"/>
            </a:endParaRPr>
          </a:p>
        </p:txBody>
      </p:sp>
      <p:pic>
        <p:nvPicPr>
          <p:cNvPr id="379" name="Google Shape;379;p21"/>
          <p:cNvPicPr preferRelativeResize="0"/>
          <p:nvPr/>
        </p:nvPicPr>
        <p:blipFill rotWithShape="1">
          <a:blip r:embed="rId3">
            <a:alphaModFix/>
          </a:blip>
          <a:srcRect b="0" l="0" r="0" t="0"/>
          <a:stretch/>
        </p:blipFill>
        <p:spPr>
          <a:xfrm>
            <a:off x="1743628" y="1918448"/>
            <a:ext cx="8473260" cy="46224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2"/>
          <p:cNvSpPr/>
          <p:nvPr/>
        </p:nvSpPr>
        <p:spPr>
          <a:xfrm>
            <a:off x="4155023" y="1380638"/>
            <a:ext cx="3146849" cy="396711"/>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000"/>
              <a:buFont typeface="Calibri"/>
              <a:buNone/>
            </a:pPr>
            <a:r>
              <a:rPr lang="hi-IN" sz="2000">
                <a:solidFill>
                  <a:schemeClr val="lt1"/>
                </a:solidFill>
                <a:latin typeface="Calibri"/>
                <a:ea typeface="Calibri"/>
                <a:cs typeface="Calibri"/>
                <a:sym typeface="Calibri"/>
              </a:rPr>
              <a:t>सुझाए गए संकेतक</a:t>
            </a:r>
            <a:endParaRPr/>
          </a:p>
        </p:txBody>
      </p:sp>
      <p:graphicFrame>
        <p:nvGraphicFramePr>
          <p:cNvPr id="386" name="Google Shape;386;p22"/>
          <p:cNvGraphicFramePr/>
          <p:nvPr/>
        </p:nvGraphicFramePr>
        <p:xfrm>
          <a:off x="838199" y="2135565"/>
          <a:ext cx="3000000" cy="3000000"/>
        </p:xfrm>
        <a:graphic>
          <a:graphicData uri="http://schemas.openxmlformats.org/drawingml/2006/table">
            <a:tbl>
              <a:tblPr bandRow="1" firstRow="1">
                <a:noFill/>
                <a:tableStyleId>{2F7C4324-7470-4ED0-87E0-583BC9303702}</a:tableStyleId>
              </a:tblPr>
              <a:tblGrid>
                <a:gridCol w="647850"/>
                <a:gridCol w="244675"/>
                <a:gridCol w="7314400"/>
              </a:tblGrid>
              <a:tr h="418950">
                <a:tc>
                  <a:txBody>
                    <a:bodyPr/>
                    <a:lstStyle/>
                    <a:p>
                      <a:pPr indent="0" lvl="0" marL="0" marR="0" rtl="0" algn="l">
                        <a:spcBef>
                          <a:spcPts val="0"/>
                        </a:spcBef>
                        <a:spcAft>
                          <a:spcPts val="0"/>
                        </a:spcAft>
                        <a:buNone/>
                      </a:pPr>
                      <a:r>
                        <a:rPr lang="hi-IN" sz="1800"/>
                        <a:t>#</a:t>
                      </a:r>
                      <a:endParaRPr sz="1800">
                        <a:latin typeface="Calibri"/>
                        <a:ea typeface="Calibri"/>
                        <a:cs typeface="Calibri"/>
                        <a:sym typeface="Calibri"/>
                      </a:endParaRPr>
                    </a:p>
                  </a:txBody>
                  <a:tcPr marT="45725" marB="45725" marR="91450" marL="91450"/>
                </a:tc>
                <a:tc gridSpan="2">
                  <a:txBody>
                    <a:bodyPr/>
                    <a:lstStyle/>
                    <a:p>
                      <a:pPr indent="0" lvl="0" marL="0" marR="0" rtl="0" algn="l">
                        <a:spcBef>
                          <a:spcPts val="0"/>
                        </a:spcBef>
                        <a:spcAft>
                          <a:spcPts val="0"/>
                        </a:spcAft>
                        <a:buNone/>
                      </a:pPr>
                      <a:r>
                        <a:rPr lang="hi-IN" sz="1800"/>
                        <a:t>संकेतक</a:t>
                      </a:r>
                      <a:endParaRPr sz="1800">
                        <a:latin typeface="Calibri"/>
                        <a:ea typeface="Calibri"/>
                        <a:cs typeface="Calibri"/>
                        <a:sym typeface="Calibri"/>
                      </a:endParaRPr>
                    </a:p>
                  </a:txBody>
                  <a:tcPr marT="45725" marB="45725" marR="91450" marL="91450"/>
                </a:tc>
                <a:tc hMerge="1"/>
              </a:tr>
              <a:tr h="418950">
                <a:tc gridSpan="3">
                  <a:txBody>
                    <a:bodyPr/>
                    <a:lstStyle/>
                    <a:p>
                      <a:pPr indent="0" lvl="0" marL="0" marR="0" rtl="0" algn="l">
                        <a:spcBef>
                          <a:spcPts val="0"/>
                        </a:spcBef>
                        <a:spcAft>
                          <a:spcPts val="0"/>
                        </a:spcAft>
                        <a:buClr>
                          <a:schemeClr val="dk1"/>
                        </a:buClr>
                        <a:buSzPts val="876"/>
                        <a:buFont typeface="Arial"/>
                        <a:buNone/>
                      </a:pPr>
                      <a:r>
                        <a:rPr lang="hi-IN" sz="1800"/>
                        <a:t>एफएनएचडब्ल्यू गतिविधियों की प्रगति</a:t>
                      </a:r>
                      <a:endParaRPr/>
                    </a:p>
                  </a:txBody>
                  <a:tcPr marT="45725" marB="45725" marR="91450" marL="91450"/>
                </a:tc>
                <a:tc hMerge="1"/>
                <a:tc hMerge="1"/>
              </a:tr>
              <a:tr h="522350">
                <a:tc gridSpan="2">
                  <a:txBody>
                    <a:bodyPr/>
                    <a:lstStyle/>
                    <a:p>
                      <a:pPr indent="0" lvl="0" marL="0" marR="0" rtl="0" algn="l">
                        <a:spcBef>
                          <a:spcPts val="0"/>
                        </a:spcBef>
                        <a:spcAft>
                          <a:spcPts val="0"/>
                        </a:spcAft>
                        <a:buNone/>
                      </a:pPr>
                      <a:r>
                        <a:rPr lang="hi-IN" sz="1800"/>
                        <a:t>1</a:t>
                      </a:r>
                      <a:endParaRPr sz="1800">
                        <a:latin typeface="Calibri"/>
                        <a:ea typeface="Calibri"/>
                        <a:cs typeface="Calibri"/>
                        <a:sym typeface="Calibri"/>
                      </a:endParaRPr>
                    </a:p>
                  </a:txBody>
                  <a:tcPr marT="45725" marB="45725" marR="91450" marL="91450"/>
                </a:tc>
                <a:tc hMerge="1"/>
                <a:tc>
                  <a:txBody>
                    <a:bodyPr/>
                    <a:lstStyle/>
                    <a:p>
                      <a:pPr indent="0" lvl="0" marL="0" marR="0" rtl="0" algn="l">
                        <a:spcBef>
                          <a:spcPts val="0"/>
                        </a:spcBef>
                        <a:spcAft>
                          <a:spcPts val="0"/>
                        </a:spcAft>
                        <a:buNone/>
                      </a:pPr>
                      <a:r>
                        <a:rPr lang="hi-IN" sz="1800"/>
                        <a:t>एफएनएचडब्ल्यू गतिविधियां शुरू करने वाले सीएलएफ की संख्या</a:t>
                      </a:r>
                      <a:endParaRPr sz="1800">
                        <a:latin typeface="Calibri"/>
                        <a:ea typeface="Calibri"/>
                        <a:cs typeface="Calibri"/>
                        <a:sym typeface="Calibri"/>
                      </a:endParaRPr>
                    </a:p>
                  </a:txBody>
                  <a:tcPr marT="45725" marB="45725" marR="91450" marL="91450"/>
                </a:tc>
              </a:tr>
              <a:tr h="418950">
                <a:tc gridSpan="2">
                  <a:txBody>
                    <a:bodyPr/>
                    <a:lstStyle/>
                    <a:p>
                      <a:pPr indent="0" lvl="0" marL="0" marR="0" rtl="0" algn="l">
                        <a:spcBef>
                          <a:spcPts val="0"/>
                        </a:spcBef>
                        <a:spcAft>
                          <a:spcPts val="0"/>
                        </a:spcAft>
                        <a:buNone/>
                      </a:pPr>
                      <a:r>
                        <a:rPr lang="hi-IN" sz="1800"/>
                        <a:t>2</a:t>
                      </a:r>
                      <a:endParaRPr sz="1800">
                        <a:latin typeface="Calibri"/>
                        <a:ea typeface="Calibri"/>
                        <a:cs typeface="Calibri"/>
                        <a:sym typeface="Calibri"/>
                      </a:endParaRPr>
                    </a:p>
                  </a:txBody>
                  <a:tcPr marT="45725" marB="45725" marR="91450" marL="91450"/>
                </a:tc>
                <a:tc hMerge="1"/>
                <a:tc>
                  <a:txBody>
                    <a:bodyPr/>
                    <a:lstStyle/>
                    <a:p>
                      <a:pPr indent="0" lvl="0" marL="0" marR="0" rtl="0" algn="l">
                        <a:spcBef>
                          <a:spcPts val="0"/>
                        </a:spcBef>
                        <a:spcAft>
                          <a:spcPts val="0"/>
                        </a:spcAft>
                        <a:buNone/>
                      </a:pPr>
                      <a:r>
                        <a:rPr lang="hi-IN" sz="1800"/>
                        <a:t>एफएनएचडब्ल्यू पर मासिक बैठक आयोजित करने वाले स्वयं सहायता समूहों की संख्या</a:t>
                      </a:r>
                      <a:endParaRPr sz="1800">
                        <a:latin typeface="Calibri"/>
                        <a:ea typeface="Calibri"/>
                        <a:cs typeface="Calibri"/>
                        <a:sym typeface="Calibri"/>
                      </a:endParaRPr>
                    </a:p>
                  </a:txBody>
                  <a:tcPr marT="45725" marB="45725" marR="91450" marL="91450"/>
                </a:tc>
              </a:tr>
              <a:tr h="418950">
                <a:tc gridSpan="2">
                  <a:txBody>
                    <a:bodyPr/>
                    <a:lstStyle/>
                    <a:p>
                      <a:pPr indent="0" lvl="0" marL="0" marR="0" rtl="0" algn="l">
                        <a:spcBef>
                          <a:spcPts val="0"/>
                        </a:spcBef>
                        <a:spcAft>
                          <a:spcPts val="0"/>
                        </a:spcAft>
                        <a:buNone/>
                      </a:pPr>
                      <a:r>
                        <a:rPr lang="hi-IN" sz="1800"/>
                        <a:t>3</a:t>
                      </a:r>
                      <a:endParaRPr sz="1800">
                        <a:latin typeface="Calibri"/>
                        <a:ea typeface="Calibri"/>
                        <a:cs typeface="Calibri"/>
                        <a:sym typeface="Calibri"/>
                      </a:endParaRPr>
                    </a:p>
                  </a:txBody>
                  <a:tcPr marT="45725" marB="45725" marR="91450" marL="91450"/>
                </a:tc>
                <a:tc hMerge="1"/>
                <a:tc>
                  <a:txBody>
                    <a:bodyPr/>
                    <a:lstStyle/>
                    <a:p>
                      <a:pPr indent="0" lvl="0" marL="0" marR="0" rtl="0" algn="l">
                        <a:spcBef>
                          <a:spcPts val="0"/>
                        </a:spcBef>
                        <a:spcAft>
                          <a:spcPts val="0"/>
                        </a:spcAft>
                        <a:buNone/>
                      </a:pPr>
                      <a:r>
                        <a:rPr lang="hi-IN" sz="1800"/>
                        <a:t>एफएनएचडब्ल्यू मॉड्यूल पर उन्मुख स्वयं सहायता समूहों की संख्या</a:t>
                      </a:r>
                      <a:endParaRPr sz="1800">
                        <a:latin typeface="Calibri"/>
                        <a:ea typeface="Calibri"/>
                        <a:cs typeface="Calibri"/>
                        <a:sym typeface="Calibri"/>
                      </a:endParaRPr>
                    </a:p>
                  </a:txBody>
                  <a:tcPr marT="45725" marB="45725" marR="91450" marL="91450"/>
                </a:tc>
              </a:tr>
              <a:tr h="418950">
                <a:tc gridSpan="2">
                  <a:txBody>
                    <a:bodyPr/>
                    <a:lstStyle/>
                    <a:p>
                      <a:pPr indent="0" lvl="0" marL="0" marR="0" rtl="0" algn="l">
                        <a:spcBef>
                          <a:spcPts val="0"/>
                        </a:spcBef>
                        <a:spcAft>
                          <a:spcPts val="0"/>
                        </a:spcAft>
                        <a:buNone/>
                      </a:pPr>
                      <a:r>
                        <a:rPr lang="hi-IN" sz="1800"/>
                        <a:t>4</a:t>
                      </a:r>
                      <a:endParaRPr sz="1800">
                        <a:latin typeface="Calibri"/>
                        <a:ea typeface="Calibri"/>
                        <a:cs typeface="Calibri"/>
                        <a:sym typeface="Calibri"/>
                      </a:endParaRPr>
                    </a:p>
                  </a:txBody>
                  <a:tcPr marT="45725" marB="45725" marR="91450" marL="91450"/>
                </a:tc>
                <a:tc hMerge="1"/>
                <a:tc>
                  <a:txBody>
                    <a:bodyPr/>
                    <a:lstStyle/>
                    <a:p>
                      <a:pPr indent="0" lvl="0" marL="0" marR="0" rtl="0" algn="l">
                        <a:lnSpc>
                          <a:spcPct val="100000"/>
                        </a:lnSpc>
                        <a:spcBef>
                          <a:spcPts val="0"/>
                        </a:spcBef>
                        <a:spcAft>
                          <a:spcPts val="0"/>
                        </a:spcAft>
                        <a:buClr>
                          <a:schemeClr val="dk1"/>
                        </a:buClr>
                        <a:buSzPts val="1800"/>
                        <a:buFont typeface="Calibri"/>
                        <a:buNone/>
                      </a:pPr>
                      <a:r>
                        <a:rPr lang="hi-IN" sz="1800"/>
                        <a:t>कार्यात्मक शौचालय वाले एसएचजी सदस्य परिवारों की संख्या</a:t>
                      </a:r>
                      <a:endParaRPr/>
                    </a:p>
                  </a:txBody>
                  <a:tcPr marT="45725" marB="45725" marR="91450" marL="91450"/>
                </a:tc>
              </a:tr>
              <a:tr h="497275">
                <a:tc gridSpan="2">
                  <a:txBody>
                    <a:bodyPr/>
                    <a:lstStyle/>
                    <a:p>
                      <a:pPr indent="0" lvl="0" marL="0" marR="0" rtl="0" algn="l">
                        <a:spcBef>
                          <a:spcPts val="0"/>
                        </a:spcBef>
                        <a:spcAft>
                          <a:spcPts val="0"/>
                        </a:spcAft>
                        <a:buNone/>
                      </a:pPr>
                      <a:r>
                        <a:rPr lang="hi-IN" sz="1800"/>
                        <a:t>5</a:t>
                      </a:r>
                      <a:endParaRPr sz="1800">
                        <a:latin typeface="Calibri"/>
                        <a:ea typeface="Calibri"/>
                        <a:cs typeface="Calibri"/>
                        <a:sym typeface="Calibri"/>
                      </a:endParaRPr>
                    </a:p>
                  </a:txBody>
                  <a:tcPr marT="45725" marB="45725" marR="91450" marL="91450"/>
                </a:tc>
                <a:tc hMerge="1"/>
                <a:tc>
                  <a:txBody>
                    <a:bodyPr/>
                    <a:lstStyle/>
                    <a:p>
                      <a:pPr indent="0" lvl="0" marL="0" marR="0" rtl="0" algn="l">
                        <a:lnSpc>
                          <a:spcPct val="100000"/>
                        </a:lnSpc>
                        <a:spcBef>
                          <a:spcPts val="0"/>
                        </a:spcBef>
                        <a:spcAft>
                          <a:spcPts val="0"/>
                        </a:spcAft>
                        <a:buClr>
                          <a:schemeClr val="dk1"/>
                        </a:buClr>
                        <a:buSzPts val="1800"/>
                        <a:buFont typeface="Calibri"/>
                        <a:buNone/>
                      </a:pPr>
                      <a:r>
                        <a:rPr lang="hi-IN" sz="1800"/>
                        <a:t>एफएनएचडब्ल्यू पर प्रशिक्षित संवर्ग वाले ग्राम  संगठनों की संख्या</a:t>
                      </a:r>
                      <a:endParaRPr/>
                    </a:p>
                  </a:txBody>
                  <a:tcPr marT="45725" marB="45725" marR="91450" marL="91450"/>
                </a:tc>
              </a:tr>
              <a:tr h="418950">
                <a:tc gridSpan="2">
                  <a:txBody>
                    <a:bodyPr/>
                    <a:lstStyle/>
                    <a:p>
                      <a:pPr indent="0" lvl="0" marL="0" marR="0" rtl="0" algn="l">
                        <a:spcBef>
                          <a:spcPts val="0"/>
                        </a:spcBef>
                        <a:spcAft>
                          <a:spcPts val="0"/>
                        </a:spcAft>
                        <a:buNone/>
                      </a:pPr>
                      <a:r>
                        <a:rPr lang="hi-IN" sz="1800"/>
                        <a:t>6</a:t>
                      </a:r>
                      <a:endParaRPr sz="1800">
                        <a:latin typeface="Calibri"/>
                        <a:ea typeface="Calibri"/>
                        <a:cs typeface="Calibri"/>
                        <a:sym typeface="Calibri"/>
                      </a:endParaRPr>
                    </a:p>
                  </a:txBody>
                  <a:tcPr marT="45725" marB="45725" marR="91450" marL="91450"/>
                </a:tc>
                <a:tc hMerge="1"/>
                <a:tc>
                  <a:txBody>
                    <a:bodyPr/>
                    <a:lstStyle/>
                    <a:p>
                      <a:pPr indent="0" lvl="0" marL="0" marR="0" rtl="0" algn="l">
                        <a:lnSpc>
                          <a:spcPct val="100000"/>
                        </a:lnSpc>
                        <a:spcBef>
                          <a:spcPts val="0"/>
                        </a:spcBef>
                        <a:spcAft>
                          <a:spcPts val="0"/>
                        </a:spcAft>
                        <a:buClr>
                          <a:schemeClr val="dk1"/>
                        </a:buClr>
                        <a:buSzPts val="1800"/>
                        <a:buFont typeface="Calibri"/>
                        <a:buNone/>
                      </a:pPr>
                      <a:r>
                        <a:rPr lang="hi-IN" sz="1800"/>
                        <a:t>वीएचएसएनडी में भाग लेने वाले वीओ-सैक की संख्या</a:t>
                      </a:r>
                      <a:endParaRPr sz="1800">
                        <a:solidFill>
                          <a:schemeClr val="dk1"/>
                        </a:solidFill>
                        <a:latin typeface="Calibri"/>
                        <a:ea typeface="Calibri"/>
                        <a:cs typeface="Calibri"/>
                        <a:sym typeface="Calibri"/>
                      </a:endParaRPr>
                    </a:p>
                  </a:txBody>
                  <a:tcPr marT="45725" marB="45725" marR="91450" marL="91450"/>
                </a:tc>
              </a:tr>
              <a:tr h="418950">
                <a:tc gridSpan="2">
                  <a:txBody>
                    <a:bodyPr/>
                    <a:lstStyle/>
                    <a:p>
                      <a:pPr indent="0" lvl="0" marL="0" marR="0" rtl="0" algn="l">
                        <a:spcBef>
                          <a:spcPts val="0"/>
                        </a:spcBef>
                        <a:spcAft>
                          <a:spcPts val="0"/>
                        </a:spcAft>
                        <a:buNone/>
                      </a:pPr>
                      <a:r>
                        <a:rPr lang="hi-IN" sz="1800"/>
                        <a:t>7</a:t>
                      </a:r>
                      <a:endParaRPr sz="1800">
                        <a:latin typeface="Calibri"/>
                        <a:ea typeface="Calibri"/>
                        <a:cs typeface="Calibri"/>
                        <a:sym typeface="Calibri"/>
                      </a:endParaRPr>
                    </a:p>
                  </a:txBody>
                  <a:tcPr marT="45725" marB="45725" marR="91450" marL="91450"/>
                </a:tc>
                <a:tc hMerge="1"/>
                <a:tc>
                  <a:txBody>
                    <a:bodyPr/>
                    <a:lstStyle/>
                    <a:p>
                      <a:pPr indent="0" lvl="0" marL="0" marR="0" rtl="0" algn="l">
                        <a:spcBef>
                          <a:spcPts val="0"/>
                        </a:spcBef>
                        <a:spcAft>
                          <a:spcPts val="0"/>
                        </a:spcAft>
                        <a:buClr>
                          <a:schemeClr val="dk1"/>
                        </a:buClr>
                        <a:buSzPts val="876"/>
                        <a:buFont typeface="Arial"/>
                        <a:buNone/>
                      </a:pPr>
                      <a:r>
                        <a:rPr lang="hi-IN" sz="1800"/>
                        <a:t>एफएनएचडब्ल्यू पर आयोजित सामुदायिक कार्यक्रमों में ग्राम संगठनों की संख्या</a:t>
                      </a:r>
                      <a:endParaRPr/>
                    </a:p>
                  </a:txBody>
                  <a:tcPr marT="45725" marB="45725" marR="91450" marL="91450"/>
                </a:tc>
              </a:tr>
            </a:tbl>
          </a:graphicData>
        </a:graphic>
      </p:graphicFrame>
      <p:sp>
        <p:nvSpPr>
          <p:cNvPr id="387" name="Google Shape;387;p22"/>
          <p:cNvSpPr txBox="1"/>
          <p:nvPr/>
        </p:nvSpPr>
        <p:spPr>
          <a:xfrm>
            <a:off x="9259727" y="3091947"/>
            <a:ext cx="2655847" cy="2862322"/>
          </a:xfrm>
          <a:prstGeom prst="rect">
            <a:avLst/>
          </a:prstGeom>
          <a:solidFill>
            <a:srgbClr val="FFF2CC"/>
          </a:solid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hi-IN" sz="1800">
                <a:solidFill>
                  <a:schemeClr val="dk1"/>
                </a:solidFill>
                <a:latin typeface="Calibri"/>
                <a:ea typeface="Calibri"/>
                <a:cs typeface="Calibri"/>
                <a:sym typeface="Calibri"/>
              </a:rPr>
              <a:t>राज्य एफएनएचडब्ल्यू परिचालन रणनीति में संश्लेषित के रूप में कोई अन्य संकेतक शामिल करें</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hi-IN" sz="1800">
                <a:solidFill>
                  <a:schemeClr val="dk1"/>
                </a:solidFill>
                <a:latin typeface="Calibri"/>
                <a:ea typeface="Calibri"/>
                <a:cs typeface="Calibri"/>
                <a:sym typeface="Calibri"/>
              </a:rPr>
              <a:t>एमआईएस में रिपोर्ट किए गए डेटा की गुणवत्ता सुनिश्चित करें</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88" name="Google Shape;388;p22"/>
          <p:cNvSpPr/>
          <p:nvPr/>
        </p:nvSpPr>
        <p:spPr>
          <a:xfrm>
            <a:off x="838199" y="429585"/>
            <a:ext cx="7682346"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txBox="1"/>
          <p:nvPr>
            <p:ph idx="4294967295" type="title"/>
          </p:nvPr>
        </p:nvSpPr>
        <p:spPr>
          <a:xfrm>
            <a:off x="838199" y="549212"/>
            <a:ext cx="7516091" cy="52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b="1" lang="hi-IN" sz="3200">
                <a:solidFill>
                  <a:schemeClr val="lt1"/>
                </a:solidFill>
              </a:rPr>
              <a:t> </a:t>
            </a:r>
            <a:r>
              <a:rPr lang="hi-IN" sz="3200">
                <a:solidFill>
                  <a:schemeClr val="lt1"/>
                </a:solidFill>
              </a:rPr>
              <a:t>एमआईएस और एफएनएचडब्ल्यू की रिपोर्टिंग</a:t>
            </a:r>
            <a:endParaRPr b="1" sz="32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3"/>
          <p:cNvSpPr txBox="1"/>
          <p:nvPr>
            <p:ph idx="1" type="body"/>
          </p:nvPr>
        </p:nvSpPr>
        <p:spPr>
          <a:xfrm>
            <a:off x="838199" y="2508433"/>
            <a:ext cx="4338711" cy="3767675"/>
          </a:xfrm>
          <a:prstGeom prst="rect">
            <a:avLst/>
          </a:prstGeom>
          <a:solidFill>
            <a:srgbClr val="FFF2CC"/>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b="1" lang="hi-IN" sz="1600"/>
              <a:t>उद्देश्य</a:t>
            </a:r>
            <a:endParaRPr/>
          </a:p>
          <a:p>
            <a:pPr indent="-228600" lvl="0" marL="228600" rtl="0" algn="l">
              <a:lnSpc>
                <a:spcPct val="150000"/>
              </a:lnSpc>
              <a:spcBef>
                <a:spcPts val="1200"/>
              </a:spcBef>
              <a:spcAft>
                <a:spcPts val="0"/>
              </a:spcAft>
              <a:buClr>
                <a:schemeClr val="dk1"/>
              </a:buClr>
              <a:buSzPts val="1600"/>
              <a:buChar char="•"/>
            </a:pPr>
            <a:r>
              <a:rPr lang="hi-IN" sz="1600"/>
              <a:t>समयसीमा के अनुसार गतिविधियों की प्रगति का आकलन करने के लिए                                </a:t>
            </a:r>
            <a:endParaRPr/>
          </a:p>
          <a:p>
            <a:pPr indent="-228600" lvl="0" marL="228600" rtl="0" algn="l">
              <a:lnSpc>
                <a:spcPct val="150000"/>
              </a:lnSpc>
              <a:spcBef>
                <a:spcPts val="1200"/>
              </a:spcBef>
              <a:spcAft>
                <a:spcPts val="0"/>
              </a:spcAft>
              <a:buClr>
                <a:schemeClr val="dk1"/>
              </a:buClr>
              <a:buSzPts val="1600"/>
              <a:buChar char="•"/>
            </a:pPr>
            <a:r>
              <a:rPr lang="hi-IN" sz="1600"/>
              <a:t>सकारात्मक उपलब्धियों को स्वीकार करने और साझा करने के लिए</a:t>
            </a:r>
            <a:endParaRPr/>
          </a:p>
          <a:p>
            <a:pPr indent="-228600" lvl="0" marL="228600" rtl="0" algn="l">
              <a:lnSpc>
                <a:spcPct val="150000"/>
              </a:lnSpc>
              <a:spcBef>
                <a:spcPts val="1200"/>
              </a:spcBef>
              <a:spcAft>
                <a:spcPts val="0"/>
              </a:spcAft>
              <a:buClr>
                <a:schemeClr val="dk1"/>
              </a:buClr>
              <a:buSzPts val="1600"/>
              <a:buChar char="•"/>
            </a:pPr>
            <a:r>
              <a:rPr lang="hi-IN" sz="1600"/>
              <a:t>प्रदर्शन या प्रक्रियाओं में खामियों की पहचान करना और उनका सामना करना</a:t>
            </a:r>
            <a:endParaRPr/>
          </a:p>
          <a:p>
            <a:pPr indent="-228600" lvl="0" marL="228600" rtl="0" algn="l">
              <a:lnSpc>
                <a:spcPct val="150000"/>
              </a:lnSpc>
              <a:spcBef>
                <a:spcPts val="1200"/>
              </a:spcBef>
              <a:spcAft>
                <a:spcPts val="0"/>
              </a:spcAft>
              <a:buClr>
                <a:schemeClr val="dk1"/>
              </a:buClr>
              <a:buSzPts val="1600"/>
              <a:buChar char="•"/>
            </a:pPr>
            <a:r>
              <a:rPr lang="hi-IN" sz="1600"/>
              <a:t>चुनौतियों की पहचान करना और पाठ्यक्रम में सुधार का सुझाव देना             </a:t>
            </a:r>
            <a:endParaRPr/>
          </a:p>
        </p:txBody>
      </p:sp>
      <p:sp>
        <p:nvSpPr>
          <p:cNvPr id="395" name="Google Shape;395;p23"/>
          <p:cNvSpPr/>
          <p:nvPr/>
        </p:nvSpPr>
        <p:spPr>
          <a:xfrm>
            <a:off x="658090" y="1382307"/>
            <a:ext cx="10920413" cy="1015663"/>
          </a:xfrm>
          <a:prstGeom prst="rect">
            <a:avLst/>
          </a:prstGeom>
          <a:noFill/>
          <a:ln>
            <a:noFill/>
          </a:ln>
        </p:spPr>
        <p:txBody>
          <a:bodyPr anchorCtr="0" anchor="t" bIns="45700" lIns="91425" spcFirstLastPara="1" rIns="91425" wrap="square" tIns="45700">
            <a:spAutoFit/>
          </a:bodyPr>
          <a:lstStyle/>
          <a:p>
            <a:pPr indent="-330200" lvl="0" marL="457200" marR="0" rtl="0" algn="l">
              <a:spcBef>
                <a:spcPts val="0"/>
              </a:spcBef>
              <a:spcAft>
                <a:spcPts val="0"/>
              </a:spcAft>
              <a:buClr>
                <a:schemeClr val="dk1"/>
              </a:buClr>
              <a:buSzPts val="1600"/>
              <a:buFont typeface="Calibri"/>
              <a:buChar char="●"/>
            </a:pPr>
            <a:r>
              <a:rPr lang="hi-IN" sz="2000">
                <a:solidFill>
                  <a:schemeClr val="dk1"/>
                </a:solidFill>
                <a:latin typeface="Calibri"/>
                <a:ea typeface="Calibri"/>
                <a:cs typeface="Calibri"/>
                <a:sym typeface="Calibri"/>
              </a:rPr>
              <a:t>एफएनएचडब्ल्यू एजेंडा को नियमित रूप से निर्धारित समीक्षा बैठकों में शामिल किया जाना चाहिए</a:t>
            </a:r>
            <a:endParaRPr/>
          </a:p>
          <a:p>
            <a:pPr indent="-330200" lvl="0" marL="457200" marR="0" rtl="0" algn="l">
              <a:spcBef>
                <a:spcPts val="0"/>
              </a:spcBef>
              <a:spcAft>
                <a:spcPts val="0"/>
              </a:spcAft>
              <a:buClr>
                <a:schemeClr val="dk1"/>
              </a:buClr>
              <a:buSzPts val="1600"/>
              <a:buFont typeface="Calibri"/>
              <a:buChar char="●"/>
            </a:pPr>
            <a:r>
              <a:rPr lang="hi-IN" sz="2000">
                <a:solidFill>
                  <a:schemeClr val="dk1"/>
                </a:solidFill>
                <a:latin typeface="Calibri"/>
                <a:ea typeface="Calibri"/>
                <a:cs typeface="Calibri"/>
                <a:sym typeface="Calibri"/>
              </a:rPr>
              <a:t>राज्य/जिला/ब्लॉक/सीएलएफ/वीओ स्तर पर एक अलग समर्पित एफएनएचडब्ल्यू बैठक आयोजित की जानी चाहिए।</a:t>
            </a:r>
            <a:endParaRPr/>
          </a:p>
        </p:txBody>
      </p:sp>
      <p:graphicFrame>
        <p:nvGraphicFramePr>
          <p:cNvPr id="396" name="Google Shape;396;p23"/>
          <p:cNvGraphicFramePr/>
          <p:nvPr/>
        </p:nvGraphicFramePr>
        <p:xfrm>
          <a:off x="5345032" y="2508434"/>
          <a:ext cx="3000000" cy="3000000"/>
        </p:xfrm>
        <a:graphic>
          <a:graphicData uri="http://schemas.openxmlformats.org/drawingml/2006/table">
            <a:tbl>
              <a:tblPr bandRow="1" firstRow="1">
                <a:noFill/>
                <a:tableStyleId>{226D2FDF-41BC-4A74-A386-02232FE54ADA}</a:tableStyleId>
              </a:tblPr>
              <a:tblGrid>
                <a:gridCol w="1097900"/>
                <a:gridCol w="1836600"/>
                <a:gridCol w="2093250"/>
                <a:gridCol w="1474675"/>
              </a:tblGrid>
              <a:tr h="407975">
                <a:tc gridSpan="4">
                  <a:txBody>
                    <a:bodyPr/>
                    <a:lstStyle/>
                    <a:p>
                      <a:pPr indent="0" lvl="0" marL="0" marR="0" rtl="0" algn="l">
                        <a:spcBef>
                          <a:spcPts val="0"/>
                        </a:spcBef>
                        <a:spcAft>
                          <a:spcPts val="0"/>
                        </a:spcAft>
                        <a:buNone/>
                      </a:pPr>
                      <a:r>
                        <a:rPr lang="hi-IN" sz="1800" u="none" strike="noStrike"/>
                        <a:t>समीक्षा के लिए अनुसूची</a:t>
                      </a:r>
                      <a:endParaRPr sz="1800">
                        <a:solidFill>
                          <a:schemeClr val="dk1"/>
                        </a:solidFill>
                        <a:latin typeface="Calibri"/>
                        <a:ea typeface="Calibri"/>
                        <a:cs typeface="Calibri"/>
                        <a:sym typeface="Calibri"/>
                      </a:endParaRPr>
                    </a:p>
                  </a:txBody>
                  <a:tcPr marT="45725" marB="45725" marR="91450" marL="91450"/>
                </a:tc>
                <a:tc hMerge="1"/>
                <a:tc hMerge="1"/>
                <a:tc hMerge="1"/>
              </a:tr>
              <a:tr h="407975">
                <a:tc>
                  <a:txBody>
                    <a:bodyPr/>
                    <a:lstStyle/>
                    <a:p>
                      <a:pPr indent="0" lvl="0" marL="0" marR="0" rtl="0" algn="l">
                        <a:spcBef>
                          <a:spcPts val="0"/>
                        </a:spcBef>
                        <a:spcAft>
                          <a:spcPts val="0"/>
                        </a:spcAft>
                        <a:buNone/>
                      </a:pPr>
                      <a:r>
                        <a:rPr b="1" lang="hi-IN" sz="1800">
                          <a:solidFill>
                            <a:schemeClr val="dk1"/>
                          </a:solidFill>
                          <a:latin typeface="Calibri"/>
                          <a:ea typeface="Calibri"/>
                          <a:cs typeface="Calibri"/>
                          <a:sym typeface="Calibri"/>
                        </a:rPr>
                        <a:t>स्तर</a:t>
                      </a:r>
                      <a:endParaRPr b="1" sz="1800">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1" lang="hi-IN" sz="1800" u="none" strike="noStrike"/>
                        <a:t>संयोजक</a:t>
                      </a:r>
                      <a:endParaRPr b="1" sz="1800">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1" lang="hi-IN" sz="1800">
                          <a:solidFill>
                            <a:schemeClr val="dk1"/>
                          </a:solidFill>
                          <a:latin typeface="Calibri"/>
                          <a:ea typeface="Calibri"/>
                          <a:cs typeface="Calibri"/>
                          <a:sym typeface="Calibri"/>
                        </a:rPr>
                        <a:t>प्रतिभागी</a:t>
                      </a:r>
                      <a:endParaRPr b="1" sz="1800">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1" lang="hi-IN" sz="1800">
                          <a:solidFill>
                            <a:schemeClr val="dk1"/>
                          </a:solidFill>
                          <a:latin typeface="Calibri"/>
                          <a:ea typeface="Calibri"/>
                          <a:cs typeface="Calibri"/>
                          <a:sym typeface="Calibri"/>
                        </a:rPr>
                        <a:t>आवृत्ति</a:t>
                      </a:r>
                      <a:endParaRPr b="1" sz="1800">
                        <a:solidFill>
                          <a:schemeClr val="dk1"/>
                        </a:solidFill>
                        <a:latin typeface="Calibri"/>
                        <a:ea typeface="Calibri"/>
                        <a:cs typeface="Calibri"/>
                        <a:sym typeface="Calibri"/>
                      </a:endParaRPr>
                    </a:p>
                  </a:txBody>
                  <a:tcPr marT="45725" marB="45725" marR="91450" marL="91450"/>
                </a:tc>
              </a:tr>
              <a:tr h="917950">
                <a:tc>
                  <a:txBody>
                    <a:bodyPr/>
                    <a:lstStyle/>
                    <a:p>
                      <a:pPr indent="0" lvl="0" marL="0" marR="0" rtl="0" algn="l">
                        <a:spcBef>
                          <a:spcPts val="0"/>
                        </a:spcBef>
                        <a:spcAft>
                          <a:spcPts val="0"/>
                        </a:spcAft>
                        <a:buNone/>
                      </a:pPr>
                      <a:r>
                        <a:rPr lang="hi-IN" sz="1600" u="none" strike="noStrike"/>
                        <a:t>ब्लॉक</a:t>
                      </a:r>
                      <a:endParaRPr b="0" i="0" sz="1600" u="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hi-IN" sz="1600" u="none" strike="noStrike"/>
                        <a:t>ब्लॉक प्रोग्राम मैनेजर(एफएनएचडब्ल्यू प्रभारी)</a:t>
                      </a:r>
                      <a:endParaRPr b="0" i="0" sz="1600" u="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hi-IN" sz="1600" u="none" strike="noStrike"/>
                        <a:t>सीएलएफ लीडर/सैकसदस्य/ओबी/ईसी</a:t>
                      </a:r>
                      <a:endParaRPr b="0" i="0" sz="1600" u="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hi-IN" sz="1600" u="none" strike="noStrike"/>
                        <a:t>मासिक </a:t>
                      </a:r>
                      <a:endParaRPr b="0" i="0" sz="1600" u="none" strike="noStrike">
                        <a:solidFill>
                          <a:schemeClr val="dk1"/>
                        </a:solidFill>
                        <a:latin typeface="Calibri"/>
                        <a:ea typeface="Calibri"/>
                        <a:cs typeface="Calibri"/>
                        <a:sym typeface="Calibri"/>
                      </a:endParaRPr>
                    </a:p>
                  </a:txBody>
                  <a:tcPr marT="45725" marB="45725" marR="91450" marL="91450"/>
                </a:tc>
              </a:tr>
              <a:tr h="672475">
                <a:tc>
                  <a:txBody>
                    <a:bodyPr/>
                    <a:lstStyle/>
                    <a:p>
                      <a:pPr indent="0" lvl="0" marL="0" marR="0" rtl="0" algn="l">
                        <a:spcBef>
                          <a:spcPts val="0"/>
                        </a:spcBef>
                        <a:spcAft>
                          <a:spcPts val="0"/>
                        </a:spcAft>
                        <a:buNone/>
                      </a:pPr>
                      <a:r>
                        <a:rPr lang="hi-IN" sz="1600" u="none" strike="noStrike"/>
                        <a:t>सीएलएफ</a:t>
                      </a:r>
                      <a:endParaRPr sz="1600">
                        <a:solidFill>
                          <a:schemeClr val="dk1"/>
                        </a:solidFill>
                      </a:endParaRPr>
                    </a:p>
                  </a:txBody>
                  <a:tcPr marT="45725" marB="45725" marR="91450" marL="91450"/>
                </a:tc>
                <a:tc>
                  <a:txBody>
                    <a:bodyPr/>
                    <a:lstStyle/>
                    <a:p>
                      <a:pPr indent="0" lvl="0" marL="0" marR="0" rtl="0" algn="l">
                        <a:spcBef>
                          <a:spcPts val="0"/>
                        </a:spcBef>
                        <a:spcAft>
                          <a:spcPts val="0"/>
                        </a:spcAft>
                        <a:buNone/>
                      </a:pPr>
                      <a:r>
                        <a:rPr lang="hi-IN" sz="1600" u="none" strike="noStrike"/>
                        <a:t>सीएलएफ लीडर/सैकसदस्य/ओबी/ईसी</a:t>
                      </a:r>
                      <a:endParaRPr b="0" i="0" sz="1600" u="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hi-IN" sz="1600" u="none" strike="noStrike"/>
                        <a:t>वीओ लीडर/सैकसदस्य/सीआरपी</a:t>
                      </a:r>
                      <a:endParaRPr b="0" i="0" sz="1600" u="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hi-IN" sz="1600" u="none" strike="noStrike"/>
                        <a:t>मासिक</a:t>
                      </a:r>
                      <a:endParaRPr sz="1600">
                        <a:solidFill>
                          <a:schemeClr val="dk1"/>
                        </a:solidFill>
                      </a:endParaRPr>
                    </a:p>
                  </a:txBody>
                  <a:tcPr marT="45725" marB="45725" marR="91450" marL="91450"/>
                </a:tc>
              </a:tr>
              <a:tr h="672475">
                <a:tc>
                  <a:txBody>
                    <a:bodyPr/>
                    <a:lstStyle/>
                    <a:p>
                      <a:pPr indent="0" lvl="0" marL="0" marR="0" rtl="0" algn="l">
                        <a:spcBef>
                          <a:spcPts val="0"/>
                        </a:spcBef>
                        <a:spcAft>
                          <a:spcPts val="0"/>
                        </a:spcAft>
                        <a:buNone/>
                      </a:pPr>
                      <a:r>
                        <a:rPr lang="hi-IN" sz="1600" u="none" strike="noStrike"/>
                        <a:t>वीओ</a:t>
                      </a:r>
                      <a:endParaRPr sz="1600">
                        <a:solidFill>
                          <a:schemeClr val="dk1"/>
                        </a:solidFill>
                      </a:endParaRPr>
                    </a:p>
                  </a:txBody>
                  <a:tcPr marT="45725" marB="45725" marR="91450" marL="91450"/>
                </a:tc>
                <a:tc>
                  <a:txBody>
                    <a:bodyPr/>
                    <a:lstStyle/>
                    <a:p>
                      <a:pPr indent="0" lvl="0" marL="0" marR="0" rtl="0" algn="l">
                        <a:spcBef>
                          <a:spcPts val="0"/>
                        </a:spcBef>
                        <a:spcAft>
                          <a:spcPts val="0"/>
                        </a:spcAft>
                        <a:buNone/>
                      </a:pPr>
                      <a:r>
                        <a:rPr lang="hi-IN" sz="1600" u="none" strike="noStrike"/>
                        <a:t>वीओ लीडर/सैकसदस्य/सीआरपी</a:t>
                      </a:r>
                      <a:endParaRPr b="0" i="0" sz="1600" u="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hi-IN" sz="1600" u="none" strike="noStrike"/>
                        <a:t>एसएचजी लीडर/</a:t>
                      </a:r>
                      <a:r>
                        <a:rPr lang="hi-IN" sz="1600"/>
                        <a:t>एफएनएचडब्ल्यू</a:t>
                      </a:r>
                      <a:r>
                        <a:rPr lang="hi-IN" sz="1600" u="none" strike="noStrike"/>
                        <a:t> नोडल पर्सन</a:t>
                      </a:r>
                      <a:endParaRPr sz="1600">
                        <a:solidFill>
                          <a:schemeClr val="dk1"/>
                        </a:solidFil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600"/>
                        <a:buFont typeface="Calibri"/>
                        <a:buNone/>
                      </a:pPr>
                      <a:r>
                        <a:rPr lang="hi-IN" sz="1600" u="none" strike="noStrike"/>
                        <a:t>मासिक</a:t>
                      </a:r>
                      <a:endParaRPr sz="1600">
                        <a:solidFill>
                          <a:schemeClr val="dk1"/>
                        </a:solidFill>
                      </a:endParaRPr>
                    </a:p>
                  </a:txBody>
                  <a:tcPr marT="45725" marB="45725" marR="91450" marL="91450"/>
                </a:tc>
              </a:tr>
            </a:tbl>
          </a:graphicData>
        </a:graphic>
      </p:graphicFrame>
      <p:sp>
        <p:nvSpPr>
          <p:cNvPr id="397" name="Google Shape;397;p23"/>
          <p:cNvSpPr/>
          <p:nvPr/>
        </p:nvSpPr>
        <p:spPr>
          <a:xfrm>
            <a:off x="2867891" y="6519446"/>
            <a:ext cx="9324109"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600">
                <a:solidFill>
                  <a:schemeClr val="dk1"/>
                </a:solidFill>
                <a:latin typeface="Calibri"/>
                <a:ea typeface="Calibri"/>
                <a:cs typeface="Calibri"/>
                <a:sym typeface="Calibri"/>
              </a:rPr>
              <a:t>नोट: राज्य अपने राज्य कार्यान्वयन संरचना के आधार पर अनुसूची और प्रोटोकॉल को संशोधित कर सकते हैं।</a:t>
            </a:r>
            <a:endParaRPr b="1" sz="1600">
              <a:solidFill>
                <a:schemeClr val="dk1"/>
              </a:solidFill>
              <a:latin typeface="Calibri"/>
              <a:ea typeface="Calibri"/>
              <a:cs typeface="Calibri"/>
              <a:sym typeface="Calibri"/>
            </a:endParaRPr>
          </a:p>
        </p:txBody>
      </p:sp>
      <p:sp>
        <p:nvSpPr>
          <p:cNvPr id="398" name="Google Shape;398;p23"/>
          <p:cNvSpPr/>
          <p:nvPr/>
        </p:nvSpPr>
        <p:spPr>
          <a:xfrm>
            <a:off x="838199" y="429585"/>
            <a:ext cx="7432965"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txBox="1"/>
          <p:nvPr>
            <p:ph type="title"/>
          </p:nvPr>
        </p:nvSpPr>
        <p:spPr>
          <a:xfrm>
            <a:off x="838199" y="429584"/>
            <a:ext cx="7322128" cy="72631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lang="hi-IN" sz="3200">
                <a:solidFill>
                  <a:schemeClr val="lt1"/>
                </a:solidFill>
              </a:rPr>
              <a:t>एफएनएचडब्ल्यू गतिविधियों की समीक्षा करें</a:t>
            </a:r>
            <a:endParaRPr b="1" sz="48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4"/>
          <p:cNvSpPr/>
          <p:nvPr/>
        </p:nvSpPr>
        <p:spPr>
          <a:xfrm>
            <a:off x="620843" y="1212088"/>
            <a:ext cx="7632149" cy="498213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018"/>
              <a:buFont typeface="Arial"/>
              <a:buChar char="•"/>
            </a:pPr>
            <a:r>
              <a:rPr lang="hi-IN" sz="1800">
                <a:solidFill>
                  <a:schemeClr val="dk1"/>
                </a:solidFill>
                <a:latin typeface="Calibri"/>
                <a:ea typeface="Calibri"/>
                <a:cs typeface="Calibri"/>
                <a:sym typeface="Calibri"/>
              </a:rPr>
              <a:t>मासिक आधार पर समीक्षा करें</a:t>
            </a:r>
            <a:endParaRPr/>
          </a:p>
          <a:p>
            <a:pPr indent="-342900" lvl="0" marL="342900" marR="0" rtl="0" algn="l">
              <a:lnSpc>
                <a:spcPct val="150000"/>
              </a:lnSpc>
              <a:spcBef>
                <a:spcPts val="1200"/>
              </a:spcBef>
              <a:spcAft>
                <a:spcPts val="0"/>
              </a:spcAft>
              <a:buClr>
                <a:schemeClr val="dk1"/>
              </a:buClr>
              <a:buSzPts val="1018"/>
              <a:buFont typeface="Arial"/>
              <a:buChar char="•"/>
            </a:pPr>
            <a:r>
              <a:rPr lang="hi-IN" sz="1800">
                <a:solidFill>
                  <a:schemeClr val="dk1"/>
                </a:solidFill>
                <a:latin typeface="Calibri"/>
                <a:ea typeface="Calibri"/>
                <a:cs typeface="Calibri"/>
                <a:sym typeface="Calibri"/>
              </a:rPr>
              <a:t>सीएलएफ और वीओ द्वारा तैयार एफएनएचडब्ल्यू कार्य योजना में सूचीबद्ध गतिविधियों के खिलाफ प्रगति की समीक्षा करें।</a:t>
            </a:r>
            <a:endParaRPr/>
          </a:p>
          <a:p>
            <a:pPr indent="-342900" lvl="0" marL="342900" marR="0" rtl="0" algn="l">
              <a:lnSpc>
                <a:spcPct val="150000"/>
              </a:lnSpc>
              <a:spcBef>
                <a:spcPts val="1200"/>
              </a:spcBef>
              <a:spcAft>
                <a:spcPts val="0"/>
              </a:spcAft>
              <a:buClr>
                <a:schemeClr val="dk1"/>
              </a:buClr>
              <a:buSzPts val="1018"/>
              <a:buFont typeface="Arial"/>
              <a:buChar char="•"/>
            </a:pPr>
            <a:r>
              <a:rPr lang="hi-IN" sz="1800">
                <a:solidFill>
                  <a:schemeClr val="dk1"/>
                </a:solidFill>
                <a:latin typeface="Calibri"/>
                <a:ea typeface="Calibri"/>
                <a:cs typeface="Calibri"/>
                <a:sym typeface="Calibri"/>
              </a:rPr>
              <a:t>उनकी प्रगति के लिए गतिविधियों की समीक्षा, समय-सीमा का पालन, पूर्व-निर्धारित प्रोटोकॉल/प्रक्रियाओं का पालन, किसी भी चुनौती का सामना करना, संभावित समाधान और पाठ्यक्रम सुधार</a:t>
            </a:r>
            <a:endParaRPr/>
          </a:p>
          <a:p>
            <a:pPr indent="-342900" lvl="0" marL="342900" marR="0" rtl="0" algn="l">
              <a:lnSpc>
                <a:spcPct val="150000"/>
              </a:lnSpc>
              <a:spcBef>
                <a:spcPts val="1200"/>
              </a:spcBef>
              <a:spcAft>
                <a:spcPts val="0"/>
              </a:spcAft>
              <a:buClr>
                <a:schemeClr val="dk1"/>
              </a:buClr>
              <a:buSzPts val="1018"/>
              <a:buFont typeface="Arial"/>
              <a:buChar char="•"/>
            </a:pPr>
            <a:r>
              <a:rPr lang="hi-IN" sz="1800">
                <a:solidFill>
                  <a:schemeClr val="dk1"/>
                </a:solidFill>
                <a:latin typeface="Calibri"/>
                <a:ea typeface="Calibri"/>
                <a:cs typeface="Calibri"/>
                <a:sym typeface="Calibri"/>
              </a:rPr>
              <a:t>सीएलएफ/वीओ स्तर एफएनएचडब्ल्यू गतिविधि समीक्षा प्रारूपों का प्रयोग करें</a:t>
            </a:r>
            <a:endParaRPr/>
          </a:p>
          <a:p>
            <a:pPr indent="-342900" lvl="0" marL="342900" marR="0" rtl="0" algn="l">
              <a:lnSpc>
                <a:spcPct val="150000"/>
              </a:lnSpc>
              <a:spcBef>
                <a:spcPts val="1200"/>
              </a:spcBef>
              <a:spcAft>
                <a:spcPts val="0"/>
              </a:spcAft>
              <a:buClr>
                <a:schemeClr val="dk1"/>
              </a:buClr>
              <a:buSzPts val="1018"/>
              <a:buFont typeface="Arial"/>
              <a:buChar char="•"/>
            </a:pPr>
            <a:r>
              <a:rPr lang="hi-IN" sz="1800">
                <a:solidFill>
                  <a:schemeClr val="dk1"/>
                </a:solidFill>
                <a:latin typeface="Calibri"/>
                <a:ea typeface="Calibri"/>
                <a:cs typeface="Calibri"/>
                <a:sym typeface="Calibri"/>
              </a:rPr>
              <a:t>की जाने वाली कार्रवाई के बिंदुओं पर चर्चा करें</a:t>
            </a:r>
            <a:endParaRPr/>
          </a:p>
          <a:p>
            <a:pPr indent="-342900" lvl="0" marL="342900" marR="0" rtl="0" algn="l">
              <a:lnSpc>
                <a:spcPct val="150000"/>
              </a:lnSpc>
              <a:spcBef>
                <a:spcPts val="1200"/>
              </a:spcBef>
              <a:spcAft>
                <a:spcPts val="0"/>
              </a:spcAft>
              <a:buClr>
                <a:schemeClr val="dk1"/>
              </a:buClr>
              <a:buSzPts val="1018"/>
              <a:buFont typeface="Arial"/>
              <a:buChar char="•"/>
            </a:pPr>
            <a:r>
              <a:rPr lang="hi-IN" sz="1800">
                <a:solidFill>
                  <a:schemeClr val="dk1"/>
                </a:solidFill>
                <a:latin typeface="Calibri"/>
                <a:ea typeface="Calibri"/>
                <a:cs typeface="Calibri"/>
                <a:sym typeface="Calibri"/>
              </a:rPr>
              <a:t>पिछले महीने की कार्रवाई रिपोर्ट को ध्यान में रखें</a:t>
            </a:r>
            <a:endParaRPr/>
          </a:p>
        </p:txBody>
      </p:sp>
      <p:pic>
        <p:nvPicPr>
          <p:cNvPr id="405" name="Google Shape;405;p24"/>
          <p:cNvPicPr preferRelativeResize="0"/>
          <p:nvPr/>
        </p:nvPicPr>
        <p:blipFill rotWithShape="1">
          <a:blip r:embed="rId3">
            <a:alphaModFix/>
          </a:blip>
          <a:srcRect b="0" l="0" r="0" t="0"/>
          <a:stretch/>
        </p:blipFill>
        <p:spPr>
          <a:xfrm>
            <a:off x="8068048" y="211895"/>
            <a:ext cx="3935692" cy="2705116"/>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406" name="Google Shape;406;p24"/>
          <p:cNvSpPr/>
          <p:nvPr/>
        </p:nvSpPr>
        <p:spPr>
          <a:xfrm>
            <a:off x="8419247" y="5369084"/>
            <a:ext cx="3389182" cy="707886"/>
          </a:xfrm>
          <a:prstGeom prst="rect">
            <a:avLst/>
          </a:prstGeom>
          <a:noFill/>
          <a:ln cap="flat" cmpd="sng" w="9525">
            <a:solidFill>
              <a:srgbClr val="C00000"/>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hi-IN" sz="2000">
                <a:solidFill>
                  <a:srgbClr val="FF0000"/>
                </a:solidFill>
                <a:latin typeface="Calibri"/>
                <a:ea typeface="Calibri"/>
                <a:cs typeface="Calibri"/>
                <a:sym typeface="Calibri"/>
              </a:rPr>
              <a:t>याद रखें: समीक्षा गलती खोजने वाला कार्य नहीं है ।</a:t>
            </a:r>
            <a:endParaRPr sz="2000">
              <a:solidFill>
                <a:srgbClr val="FF0000"/>
              </a:solidFill>
              <a:latin typeface="Calibri"/>
              <a:ea typeface="Calibri"/>
              <a:cs typeface="Calibri"/>
              <a:sym typeface="Calibri"/>
            </a:endParaRPr>
          </a:p>
        </p:txBody>
      </p:sp>
      <p:sp>
        <p:nvSpPr>
          <p:cNvPr id="407" name="Google Shape;407;p24"/>
          <p:cNvSpPr txBox="1"/>
          <p:nvPr/>
        </p:nvSpPr>
        <p:spPr>
          <a:xfrm>
            <a:off x="8380274" y="3846236"/>
            <a:ext cx="3623465" cy="622093"/>
          </a:xfrm>
          <a:prstGeom prst="rect">
            <a:avLst/>
          </a:prstGeom>
          <a:noFill/>
          <a:ln>
            <a:noFill/>
          </a:ln>
        </p:spPr>
        <p:txBody>
          <a:bodyPr anchorCtr="0" anchor="t" bIns="45700" lIns="91425" spcFirstLastPara="1" rIns="91425" wrap="square" tIns="45700">
            <a:spAutoFit/>
          </a:bodyPr>
          <a:lstStyle/>
          <a:p>
            <a:pPr indent="0" lvl="0" marL="0" marR="0" rtl="0" algn="l">
              <a:lnSpc>
                <a:spcPct val="95000"/>
              </a:lnSpc>
              <a:spcBef>
                <a:spcPts val="0"/>
              </a:spcBef>
              <a:spcAft>
                <a:spcPts val="0"/>
              </a:spcAft>
              <a:buNone/>
            </a:pPr>
            <a:r>
              <a:rPr b="1" lang="hi-IN" sz="1800">
                <a:solidFill>
                  <a:schemeClr val="dk1"/>
                </a:solidFill>
                <a:latin typeface="Calibri"/>
                <a:ea typeface="Calibri"/>
                <a:cs typeface="Calibri"/>
                <a:sym typeface="Calibri"/>
              </a:rPr>
              <a:t>प्रारूपों के लिए स्लाइड 48 और 49 देखें</a:t>
            </a:r>
            <a:endParaRPr/>
          </a:p>
        </p:txBody>
      </p:sp>
      <p:sp>
        <p:nvSpPr>
          <p:cNvPr id="408" name="Google Shape;408;p24"/>
          <p:cNvSpPr/>
          <p:nvPr/>
        </p:nvSpPr>
        <p:spPr>
          <a:xfrm>
            <a:off x="838199" y="429585"/>
            <a:ext cx="5172634"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4"/>
          <p:cNvSpPr txBox="1"/>
          <p:nvPr>
            <p:ph type="title"/>
          </p:nvPr>
        </p:nvSpPr>
        <p:spPr>
          <a:xfrm>
            <a:off x="838199" y="475477"/>
            <a:ext cx="5172635" cy="72631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lang="hi-IN" sz="3200">
                <a:solidFill>
                  <a:schemeClr val="lt1"/>
                </a:solidFill>
              </a:rPr>
              <a:t>अनुसरण करने के लिए कदम</a:t>
            </a:r>
            <a:endParaRPr b="1" sz="3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500"/>
                                        <p:tgtEl>
                                          <p:spTgt spid="4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2" st="2"/>
                                            </p:txEl>
                                          </p:spTgt>
                                        </p:tgtEl>
                                        <p:attrNameLst>
                                          <p:attrName>style.visibility</p:attrName>
                                        </p:attrNameLst>
                                      </p:cBhvr>
                                      <p:to>
                                        <p:strVal val="visible"/>
                                      </p:to>
                                    </p:set>
                                    <p:animEffect filter="fade" transition="in">
                                      <p:cBhvr>
                                        <p:cTn dur="500"/>
                                        <p:tgtEl>
                                          <p:spTgt spid="4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3" st="3"/>
                                            </p:txEl>
                                          </p:spTgt>
                                        </p:tgtEl>
                                        <p:attrNameLst>
                                          <p:attrName>style.visibility</p:attrName>
                                        </p:attrNameLst>
                                      </p:cBhvr>
                                      <p:to>
                                        <p:strVal val="visible"/>
                                      </p:to>
                                    </p:set>
                                    <p:animEffect filter="fade" transition="in">
                                      <p:cBhvr>
                                        <p:cTn dur="500"/>
                                        <p:tgtEl>
                                          <p:spTgt spid="4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4" st="4"/>
                                            </p:txEl>
                                          </p:spTgt>
                                        </p:tgtEl>
                                        <p:attrNameLst>
                                          <p:attrName>style.visibility</p:attrName>
                                        </p:attrNameLst>
                                      </p:cBhvr>
                                      <p:to>
                                        <p:strVal val="visible"/>
                                      </p:to>
                                    </p:set>
                                    <p:animEffect filter="fade" transition="in">
                                      <p:cBhvr>
                                        <p:cTn dur="500"/>
                                        <p:tgtEl>
                                          <p:spTgt spid="4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5" st="5"/>
                                            </p:txEl>
                                          </p:spTgt>
                                        </p:tgtEl>
                                        <p:attrNameLst>
                                          <p:attrName>style.visibility</p:attrName>
                                        </p:attrNameLst>
                                      </p:cBhvr>
                                      <p:to>
                                        <p:strVal val="visible"/>
                                      </p:to>
                                    </p:set>
                                    <p:animEffect filter="fade" transition="in">
                                      <p:cBhvr>
                                        <p:cTn dur="500"/>
                                        <p:tgtEl>
                                          <p:spTgt spid="4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aphicFrame>
        <p:nvGraphicFramePr>
          <p:cNvPr id="414" name="Google Shape;414;p25"/>
          <p:cNvGraphicFramePr/>
          <p:nvPr/>
        </p:nvGraphicFramePr>
        <p:xfrm>
          <a:off x="5421456" y="2575375"/>
          <a:ext cx="3000000" cy="3000000"/>
        </p:xfrm>
        <a:graphic>
          <a:graphicData uri="http://schemas.openxmlformats.org/drawingml/2006/table">
            <a:tbl>
              <a:tblPr bandRow="1" firstCol="1" firstRow="1">
                <a:noFill/>
                <a:tableStyleId>{226D2FDF-41BC-4A74-A386-02232FE54ADA}</a:tableStyleId>
              </a:tblPr>
              <a:tblGrid>
                <a:gridCol w="854650"/>
                <a:gridCol w="2188850"/>
                <a:gridCol w="2573225"/>
                <a:gridCol w="1153825"/>
              </a:tblGrid>
              <a:tr h="291725">
                <a:tc>
                  <a:txBody>
                    <a:bodyPr/>
                    <a:lstStyle/>
                    <a:p>
                      <a:pPr indent="0" lvl="0" marL="0" marR="0" rtl="0" algn="just">
                        <a:lnSpc>
                          <a:spcPct val="100000"/>
                        </a:lnSpc>
                        <a:spcBef>
                          <a:spcPts val="0"/>
                        </a:spcBef>
                        <a:spcAft>
                          <a:spcPts val="0"/>
                        </a:spcAft>
                        <a:buClr>
                          <a:srgbClr val="000000"/>
                        </a:buClr>
                        <a:buSzPts val="1600"/>
                        <a:buFont typeface="Calibri"/>
                        <a:buNone/>
                      </a:pPr>
                      <a:r>
                        <a:rPr lang="hi-IN" sz="1600">
                          <a:solidFill>
                            <a:srgbClr val="000000"/>
                          </a:solidFill>
                        </a:rPr>
                        <a:t>स्तर</a:t>
                      </a:r>
                      <a:endParaRPr sz="1600">
                        <a:solidFill>
                          <a:srgbClr val="000000"/>
                        </a:solidFill>
                        <a:latin typeface="Calibri"/>
                        <a:ea typeface="Calibri"/>
                        <a:cs typeface="Calibri"/>
                        <a:sym typeface="Calibri"/>
                      </a:endParaRPr>
                    </a:p>
                  </a:txBody>
                  <a:tcPr marT="0" marB="0" marR="68575" marL="68575"/>
                </a:tc>
                <a:tc>
                  <a:txBody>
                    <a:bodyPr/>
                    <a:lstStyle/>
                    <a:p>
                      <a:pPr indent="0" lvl="0" marL="0" marR="0" rtl="0" algn="just">
                        <a:lnSpc>
                          <a:spcPct val="100000"/>
                        </a:lnSpc>
                        <a:spcBef>
                          <a:spcPts val="0"/>
                        </a:spcBef>
                        <a:spcAft>
                          <a:spcPts val="0"/>
                        </a:spcAft>
                        <a:buClr>
                          <a:srgbClr val="000000"/>
                        </a:buClr>
                        <a:buSzPts val="1600"/>
                        <a:buFont typeface="Calibri"/>
                        <a:buNone/>
                      </a:pPr>
                      <a:r>
                        <a:rPr lang="hi-IN" sz="1600">
                          <a:solidFill>
                            <a:srgbClr val="000000"/>
                          </a:solidFill>
                        </a:rPr>
                        <a:t>समन्वयक</a:t>
                      </a:r>
                      <a:endParaRPr sz="1600">
                        <a:solidFill>
                          <a:srgbClr val="000000"/>
                        </a:solidFill>
                        <a:latin typeface="Calibri"/>
                        <a:ea typeface="Calibri"/>
                        <a:cs typeface="Calibri"/>
                        <a:sym typeface="Calibri"/>
                      </a:endParaRPr>
                    </a:p>
                  </a:txBody>
                  <a:tcPr marT="0" marB="0" marR="68575" marL="68575"/>
                </a:tc>
                <a:tc>
                  <a:txBody>
                    <a:bodyPr/>
                    <a:lstStyle/>
                    <a:p>
                      <a:pPr indent="0" lvl="0" marL="0" marR="0" rtl="0" algn="just">
                        <a:lnSpc>
                          <a:spcPct val="100000"/>
                        </a:lnSpc>
                        <a:spcBef>
                          <a:spcPts val="0"/>
                        </a:spcBef>
                        <a:spcAft>
                          <a:spcPts val="0"/>
                        </a:spcAft>
                        <a:buClr>
                          <a:srgbClr val="000000"/>
                        </a:buClr>
                        <a:buSzPts val="1600"/>
                        <a:buFont typeface="Calibri"/>
                        <a:buNone/>
                      </a:pPr>
                      <a:r>
                        <a:rPr lang="hi-IN" sz="1600">
                          <a:solidFill>
                            <a:srgbClr val="000000"/>
                          </a:solidFill>
                        </a:rPr>
                        <a:t>प्रतिभागियों</a:t>
                      </a:r>
                      <a:endParaRPr sz="1600">
                        <a:solidFill>
                          <a:srgbClr val="000000"/>
                        </a:solidFill>
                        <a:latin typeface="Calibri"/>
                        <a:ea typeface="Calibri"/>
                        <a:cs typeface="Calibri"/>
                        <a:sym typeface="Calibri"/>
                      </a:endParaRPr>
                    </a:p>
                  </a:txBody>
                  <a:tcPr marT="0" marB="0" marR="68575" marL="68575"/>
                </a:tc>
                <a:tc>
                  <a:txBody>
                    <a:bodyPr/>
                    <a:lstStyle/>
                    <a:p>
                      <a:pPr indent="0" lvl="0" marL="0" marR="0" rtl="0" algn="just">
                        <a:lnSpc>
                          <a:spcPct val="100000"/>
                        </a:lnSpc>
                        <a:spcBef>
                          <a:spcPts val="0"/>
                        </a:spcBef>
                        <a:spcAft>
                          <a:spcPts val="0"/>
                        </a:spcAft>
                        <a:buClr>
                          <a:srgbClr val="000000"/>
                        </a:buClr>
                        <a:buSzPts val="1600"/>
                        <a:buFont typeface="Calibri"/>
                        <a:buNone/>
                      </a:pPr>
                      <a:r>
                        <a:rPr lang="hi-IN" sz="1600">
                          <a:solidFill>
                            <a:srgbClr val="000000"/>
                          </a:solidFill>
                        </a:rPr>
                        <a:t>आवृत्ति</a:t>
                      </a:r>
                      <a:endParaRPr sz="1600">
                        <a:solidFill>
                          <a:srgbClr val="000000"/>
                        </a:solidFill>
                        <a:latin typeface="Calibri"/>
                        <a:ea typeface="Calibri"/>
                        <a:cs typeface="Calibri"/>
                        <a:sym typeface="Calibri"/>
                      </a:endParaRPr>
                    </a:p>
                  </a:txBody>
                  <a:tcPr marT="0" marB="0" marR="68575" marL="68575"/>
                </a:tc>
              </a:tr>
              <a:tr h="630950">
                <a:tc>
                  <a:txBody>
                    <a:bodyPr/>
                    <a:lstStyle/>
                    <a:p>
                      <a:pPr indent="0" lvl="0" marL="0" marR="0" rtl="0" algn="just">
                        <a:lnSpc>
                          <a:spcPct val="100000"/>
                        </a:lnSpc>
                        <a:spcBef>
                          <a:spcPts val="0"/>
                        </a:spcBef>
                        <a:spcAft>
                          <a:spcPts val="0"/>
                        </a:spcAft>
                        <a:buClr>
                          <a:srgbClr val="000000"/>
                        </a:buClr>
                        <a:buSzPts val="1200"/>
                        <a:buFont typeface="Calibri"/>
                        <a:buNone/>
                      </a:pPr>
                      <a:r>
                        <a:rPr lang="hi-IN" sz="1200">
                          <a:solidFill>
                            <a:srgbClr val="000000"/>
                          </a:solidFill>
                        </a:rPr>
                        <a:t>ज़िला</a:t>
                      </a:r>
                      <a:endParaRPr sz="1200">
                        <a:solidFill>
                          <a:srgbClr val="000000"/>
                        </a:solidFill>
                        <a:latin typeface="Calibri"/>
                        <a:ea typeface="Calibri"/>
                        <a:cs typeface="Calibri"/>
                        <a:sym typeface="Calibri"/>
                      </a:endParaRPr>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जिला कार्यक्रम प्रबंधक (एफएनएचडब्ल्यू प्रभारी)</a:t>
                      </a:r>
                      <a:endParaRPr sz="1400"/>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संबंधित विभागों के जिला स्तरीय प्रतिनिधि</a:t>
                      </a:r>
                      <a:endParaRPr sz="1400"/>
                    </a:p>
                  </a:txBody>
                  <a:tcPr marT="0" marB="0" marR="68575" marL="68575"/>
                </a:tc>
                <a:tc>
                  <a:txBody>
                    <a:bodyPr/>
                    <a:lstStyle/>
                    <a:p>
                      <a:pPr indent="0" lvl="0" marL="0" marR="0" rtl="0" algn="ctr">
                        <a:lnSpc>
                          <a:spcPct val="150000"/>
                        </a:lnSpc>
                        <a:spcBef>
                          <a:spcPts val="0"/>
                        </a:spcBef>
                        <a:spcAft>
                          <a:spcPts val="0"/>
                        </a:spcAft>
                        <a:buClr>
                          <a:schemeClr val="dk1"/>
                        </a:buClr>
                        <a:buSzPts val="1400"/>
                        <a:buFont typeface="Calibri"/>
                        <a:buNone/>
                      </a:pPr>
                      <a:r>
                        <a:rPr lang="hi-IN" sz="1400"/>
                        <a:t>त्रैमासिक</a:t>
                      </a:r>
                      <a:endParaRPr sz="1400"/>
                    </a:p>
                  </a:txBody>
                  <a:tcPr marT="0" marB="0" marR="68575" marL="68575"/>
                </a:tc>
              </a:tr>
              <a:tr h="630950">
                <a:tc>
                  <a:txBody>
                    <a:bodyPr/>
                    <a:lstStyle/>
                    <a:p>
                      <a:pPr indent="0" lvl="0" marL="0" marR="0" rtl="0" algn="l">
                        <a:spcBef>
                          <a:spcPts val="0"/>
                        </a:spcBef>
                        <a:spcAft>
                          <a:spcPts val="0"/>
                        </a:spcAft>
                        <a:buClr>
                          <a:schemeClr val="dk1"/>
                        </a:buClr>
                        <a:buSzPts val="1200"/>
                        <a:buFont typeface="Calibri"/>
                        <a:buNone/>
                      </a:pPr>
                      <a:r>
                        <a:rPr lang="hi-IN" sz="1200">
                          <a:solidFill>
                            <a:schemeClr val="dk1"/>
                          </a:solidFill>
                        </a:rPr>
                        <a:t>ब्लाक</a:t>
                      </a:r>
                      <a:endParaRPr sz="1200">
                        <a:solidFill>
                          <a:schemeClr val="dk1"/>
                        </a:solidFill>
                      </a:endParaRPr>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प्रखंड कार्यक्रम प्रबंधक (एफएनएचडब्ल्यू प्रभारी)</a:t>
                      </a:r>
                      <a:endParaRPr sz="1400"/>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संबंधित विभागों के प्रखंड स्तरीय प्रतिनिधि</a:t>
                      </a:r>
                      <a:endParaRPr sz="1400"/>
                    </a:p>
                  </a:txBody>
                  <a:tcPr marT="0" marB="0" marR="68575" marL="68575"/>
                </a:tc>
                <a:tc>
                  <a:txBody>
                    <a:bodyPr/>
                    <a:lstStyle/>
                    <a:p>
                      <a:pPr indent="0" lvl="0" marL="0" marR="0" rtl="0" algn="ctr">
                        <a:lnSpc>
                          <a:spcPct val="150000"/>
                        </a:lnSpc>
                        <a:spcBef>
                          <a:spcPts val="0"/>
                        </a:spcBef>
                        <a:spcAft>
                          <a:spcPts val="0"/>
                        </a:spcAft>
                        <a:buClr>
                          <a:schemeClr val="dk1"/>
                        </a:buClr>
                        <a:buSzPts val="1400"/>
                        <a:buFont typeface="Calibri"/>
                        <a:buNone/>
                      </a:pPr>
                      <a:r>
                        <a:rPr lang="hi-IN" sz="1400"/>
                        <a:t>त्रैमासिक</a:t>
                      </a:r>
                      <a:endParaRPr sz="1400"/>
                    </a:p>
                  </a:txBody>
                  <a:tcPr marT="0" marB="0" marR="68575" marL="68575"/>
                </a:tc>
              </a:tr>
              <a:tr h="291725">
                <a:tc>
                  <a:txBody>
                    <a:bodyPr/>
                    <a:lstStyle/>
                    <a:p>
                      <a:pPr indent="0" lvl="0" marL="0" marR="0" rtl="0" algn="l">
                        <a:spcBef>
                          <a:spcPts val="0"/>
                        </a:spcBef>
                        <a:spcAft>
                          <a:spcPts val="0"/>
                        </a:spcAft>
                        <a:buClr>
                          <a:schemeClr val="dk1"/>
                        </a:buClr>
                        <a:buSzPts val="1200"/>
                        <a:buFont typeface="Calibri"/>
                        <a:buNone/>
                      </a:pPr>
                      <a:r>
                        <a:rPr lang="hi-IN" sz="1200">
                          <a:solidFill>
                            <a:schemeClr val="dk1"/>
                          </a:solidFill>
                        </a:rPr>
                        <a:t>सीएलएफ</a:t>
                      </a:r>
                      <a:endParaRPr sz="1200">
                        <a:solidFill>
                          <a:schemeClr val="dk1"/>
                        </a:solidFill>
                      </a:endParaRPr>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सीएलएफ लीडर / सैक (SAC) / ओबी / ईसी</a:t>
                      </a:r>
                      <a:endParaRPr sz="1400"/>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पर्यवेक्षक और एएनएम, पीआरआई सदस्य</a:t>
                      </a:r>
                      <a:endParaRPr sz="1400"/>
                    </a:p>
                  </a:txBody>
                  <a:tcPr marT="0" marB="0" marR="68575" marL="68575"/>
                </a:tc>
                <a:tc>
                  <a:txBody>
                    <a:bodyPr/>
                    <a:lstStyle/>
                    <a:p>
                      <a:pPr indent="0" lvl="0" marL="0" marR="0" rtl="0" algn="ctr">
                        <a:lnSpc>
                          <a:spcPct val="150000"/>
                        </a:lnSpc>
                        <a:spcBef>
                          <a:spcPts val="0"/>
                        </a:spcBef>
                        <a:spcAft>
                          <a:spcPts val="0"/>
                        </a:spcAft>
                        <a:buClr>
                          <a:schemeClr val="dk1"/>
                        </a:buClr>
                        <a:buSzPts val="1400"/>
                        <a:buFont typeface="Calibri"/>
                        <a:buNone/>
                      </a:pPr>
                      <a:r>
                        <a:rPr lang="hi-IN" sz="1400"/>
                        <a:t>त्रैमासिक</a:t>
                      </a:r>
                      <a:endParaRPr sz="1400"/>
                    </a:p>
                  </a:txBody>
                  <a:tcPr marT="0" marB="0" marR="68575" marL="68575"/>
                </a:tc>
              </a:tr>
              <a:tr h="291725">
                <a:tc>
                  <a:txBody>
                    <a:bodyPr/>
                    <a:lstStyle/>
                    <a:p>
                      <a:pPr indent="0" lvl="0" marL="0" marR="0" rtl="0" algn="l">
                        <a:spcBef>
                          <a:spcPts val="0"/>
                        </a:spcBef>
                        <a:spcAft>
                          <a:spcPts val="0"/>
                        </a:spcAft>
                        <a:buClr>
                          <a:schemeClr val="dk1"/>
                        </a:buClr>
                        <a:buSzPts val="1200"/>
                        <a:buFont typeface="Calibri"/>
                        <a:buNone/>
                      </a:pPr>
                      <a:r>
                        <a:rPr lang="hi-IN" sz="1200">
                          <a:solidFill>
                            <a:schemeClr val="dk1"/>
                          </a:solidFill>
                        </a:rPr>
                        <a:t>वीओ</a:t>
                      </a:r>
                      <a:endParaRPr sz="1200">
                        <a:solidFill>
                          <a:schemeClr val="dk1"/>
                        </a:solidFill>
                      </a:endParaRPr>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सैक/सीआरपी</a:t>
                      </a:r>
                      <a:endParaRPr sz="1400"/>
                    </a:p>
                  </a:txBody>
                  <a:tcPr marT="0" marB="0" marR="68575" marL="68575"/>
                </a:tc>
                <a:tc>
                  <a:txBody>
                    <a:bodyPr/>
                    <a:lstStyle/>
                    <a:p>
                      <a:pPr indent="0" lvl="0" marL="0" marR="0" rtl="0" algn="l">
                        <a:lnSpc>
                          <a:spcPct val="150000"/>
                        </a:lnSpc>
                        <a:spcBef>
                          <a:spcPts val="0"/>
                        </a:spcBef>
                        <a:spcAft>
                          <a:spcPts val="0"/>
                        </a:spcAft>
                        <a:buClr>
                          <a:schemeClr val="dk1"/>
                        </a:buClr>
                        <a:buSzPts val="1400"/>
                        <a:buFont typeface="Calibri"/>
                        <a:buNone/>
                      </a:pPr>
                      <a:r>
                        <a:rPr lang="hi-IN" sz="1400"/>
                        <a:t>एएनएमएस, आशा और आंगनवाड़ी कार्यकर्ता, पंचायती राज</a:t>
                      </a:r>
                      <a:endParaRPr sz="1400"/>
                    </a:p>
                  </a:txBody>
                  <a:tcPr marT="0" marB="0" marR="68575" marL="68575"/>
                </a:tc>
                <a:tc>
                  <a:txBody>
                    <a:bodyPr/>
                    <a:lstStyle/>
                    <a:p>
                      <a:pPr indent="0" lvl="0" marL="0" marR="0" rtl="0" algn="ctr">
                        <a:lnSpc>
                          <a:spcPct val="150000"/>
                        </a:lnSpc>
                        <a:spcBef>
                          <a:spcPts val="0"/>
                        </a:spcBef>
                        <a:spcAft>
                          <a:spcPts val="0"/>
                        </a:spcAft>
                        <a:buClr>
                          <a:schemeClr val="dk1"/>
                        </a:buClr>
                        <a:buSzPts val="1400"/>
                        <a:buFont typeface="Calibri"/>
                        <a:buNone/>
                      </a:pPr>
                      <a:r>
                        <a:rPr lang="hi-IN" sz="1400"/>
                        <a:t>मासिक</a:t>
                      </a:r>
                      <a:endParaRPr sz="1400"/>
                    </a:p>
                  </a:txBody>
                  <a:tcPr marT="0" marB="0" marR="68575" marL="68575"/>
                </a:tc>
              </a:tr>
            </a:tbl>
          </a:graphicData>
        </a:graphic>
      </p:graphicFrame>
      <p:sp>
        <p:nvSpPr>
          <p:cNvPr id="415" name="Google Shape;415;p25"/>
          <p:cNvSpPr/>
          <p:nvPr/>
        </p:nvSpPr>
        <p:spPr>
          <a:xfrm>
            <a:off x="7198852" y="2104712"/>
            <a:ext cx="2733441" cy="369332"/>
          </a:xfrm>
          <a:prstGeom prst="rect">
            <a:avLst/>
          </a:prstGeom>
          <a:solidFill>
            <a:srgbClr val="54813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Calibri"/>
              <a:buNone/>
            </a:pPr>
            <a:r>
              <a:rPr b="1" lang="hi-IN" sz="1800">
                <a:solidFill>
                  <a:schemeClr val="lt1"/>
                </a:solidFill>
                <a:latin typeface="Calibri"/>
                <a:ea typeface="Calibri"/>
                <a:cs typeface="Calibri"/>
                <a:sym typeface="Calibri"/>
              </a:rPr>
              <a:t>अभिसरण बैठक की अनुसूची</a:t>
            </a:r>
            <a:endParaRPr sz="1800">
              <a:solidFill>
                <a:schemeClr val="lt1"/>
              </a:solidFill>
              <a:latin typeface="Calibri"/>
              <a:ea typeface="Calibri"/>
              <a:cs typeface="Calibri"/>
              <a:sym typeface="Calibri"/>
            </a:endParaRPr>
          </a:p>
        </p:txBody>
      </p:sp>
      <p:sp>
        <p:nvSpPr>
          <p:cNvPr id="416" name="Google Shape;416;p25"/>
          <p:cNvSpPr txBox="1"/>
          <p:nvPr>
            <p:ph idx="1" type="body"/>
          </p:nvPr>
        </p:nvSpPr>
        <p:spPr>
          <a:xfrm>
            <a:off x="838197" y="2562225"/>
            <a:ext cx="4274542" cy="3323117"/>
          </a:xfrm>
          <a:prstGeom prst="rect">
            <a:avLst/>
          </a:prstGeom>
          <a:solidFill>
            <a:srgbClr val="FFF2CC"/>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hi-IN" sz="2000"/>
              <a:t>उद्देश्य</a:t>
            </a:r>
            <a:endParaRPr/>
          </a:p>
          <a:p>
            <a:pPr indent="-228600" lvl="0" marL="228600" rtl="0" algn="l">
              <a:lnSpc>
                <a:spcPct val="90000"/>
              </a:lnSpc>
              <a:spcBef>
                <a:spcPts val="1200"/>
              </a:spcBef>
              <a:spcAft>
                <a:spcPts val="0"/>
              </a:spcAft>
              <a:buClr>
                <a:schemeClr val="dk1"/>
              </a:buClr>
              <a:buSzPts val="1100"/>
              <a:buFont typeface="Noto Sans Symbols"/>
              <a:buChar char="❑"/>
            </a:pPr>
            <a:r>
              <a:rPr lang="hi-IN" sz="1600"/>
              <a:t>अभिसरण के क्षेत्रों और उनमें प्रमुख मुद्दों की पहचान करना</a:t>
            </a:r>
            <a:endParaRPr/>
          </a:p>
          <a:p>
            <a:pPr indent="-228600" lvl="0" marL="228600" rtl="0" algn="l">
              <a:lnSpc>
                <a:spcPct val="90000"/>
              </a:lnSpc>
              <a:spcBef>
                <a:spcPts val="1200"/>
              </a:spcBef>
              <a:spcAft>
                <a:spcPts val="0"/>
              </a:spcAft>
              <a:buClr>
                <a:schemeClr val="dk1"/>
              </a:buClr>
              <a:buSzPts val="1100"/>
              <a:buFont typeface="Noto Sans Symbols"/>
              <a:buChar char="❑"/>
            </a:pPr>
            <a:r>
              <a:rPr lang="hi-IN" sz="1600"/>
              <a:t>मुद्दों को प्राथमिकता देना और समाधान के उपाय सुझाना                             </a:t>
            </a:r>
            <a:endParaRPr/>
          </a:p>
          <a:p>
            <a:pPr indent="-228600" lvl="0" marL="228600" rtl="0" algn="l">
              <a:lnSpc>
                <a:spcPct val="90000"/>
              </a:lnSpc>
              <a:spcBef>
                <a:spcPts val="1200"/>
              </a:spcBef>
              <a:spcAft>
                <a:spcPts val="0"/>
              </a:spcAft>
              <a:buClr>
                <a:schemeClr val="dk1"/>
              </a:buClr>
              <a:buSzPts val="1100"/>
              <a:buFont typeface="Noto Sans Symbols"/>
              <a:buChar char="❑"/>
            </a:pPr>
            <a:r>
              <a:rPr lang="hi-IN" sz="1600"/>
              <a:t>प्रासंगिक हितधारकों की पहचान करना और जिम्मेदारी सौंपना</a:t>
            </a:r>
            <a:endParaRPr/>
          </a:p>
          <a:p>
            <a:pPr indent="-228600" lvl="0" marL="228600" rtl="0" algn="l">
              <a:lnSpc>
                <a:spcPct val="90000"/>
              </a:lnSpc>
              <a:spcBef>
                <a:spcPts val="1200"/>
              </a:spcBef>
              <a:spcAft>
                <a:spcPts val="0"/>
              </a:spcAft>
              <a:buClr>
                <a:schemeClr val="dk1"/>
              </a:buClr>
              <a:buSzPts val="1100"/>
              <a:buFont typeface="Noto Sans Symbols"/>
              <a:buChar char="❑"/>
            </a:pPr>
            <a:r>
              <a:rPr lang="hi-IN" sz="1600"/>
              <a:t>समाधान के लिए समय सीमा तय करने और मुद्दों को आगे बढ़ाने के लिए</a:t>
            </a:r>
            <a:endParaRPr/>
          </a:p>
        </p:txBody>
      </p:sp>
      <p:sp>
        <p:nvSpPr>
          <p:cNvPr id="417" name="Google Shape;417;p25"/>
          <p:cNvSpPr/>
          <p:nvPr/>
        </p:nvSpPr>
        <p:spPr>
          <a:xfrm>
            <a:off x="838199" y="1230513"/>
            <a:ext cx="109204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lang="hi-IN" sz="1800">
                <a:solidFill>
                  <a:schemeClr val="dk1"/>
                </a:solidFill>
                <a:latin typeface="Calibri"/>
                <a:ea typeface="Calibri"/>
                <a:cs typeface="Calibri"/>
                <a:sym typeface="Calibri"/>
              </a:rPr>
              <a:t>एफएनएचडब्ल्यू सेवाओं और अधिकारों को बेहतर बनाने के लिए संबंधित विभागों (स्वास्थ्य, डब्ल्यूसीडी और पीआरआई आदि) के अधिकारियों के साथ समन्वय करना।</a:t>
            </a:r>
            <a:endParaRPr/>
          </a:p>
        </p:txBody>
      </p:sp>
      <p:sp>
        <p:nvSpPr>
          <p:cNvPr id="418" name="Google Shape;418;p25"/>
          <p:cNvSpPr/>
          <p:nvPr/>
        </p:nvSpPr>
        <p:spPr>
          <a:xfrm>
            <a:off x="3449783" y="6550223"/>
            <a:ext cx="8742217"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400">
                <a:solidFill>
                  <a:schemeClr val="dk1"/>
                </a:solidFill>
                <a:latin typeface="Calibri"/>
                <a:ea typeface="Calibri"/>
                <a:cs typeface="Calibri"/>
                <a:sym typeface="Calibri"/>
              </a:rPr>
              <a:t>Note: राज्य अपने कार्यान्वयन ढांचे के आधार पर अनुसूची और प्रोटोकॉल को संशोधित कर सकते हैं|</a:t>
            </a:r>
            <a:endParaRPr b="1" sz="1400">
              <a:solidFill>
                <a:schemeClr val="dk1"/>
              </a:solidFill>
              <a:latin typeface="Calibri"/>
              <a:ea typeface="Calibri"/>
              <a:cs typeface="Calibri"/>
              <a:sym typeface="Calibri"/>
            </a:endParaRPr>
          </a:p>
        </p:txBody>
      </p:sp>
      <p:sp>
        <p:nvSpPr>
          <p:cNvPr id="419" name="Google Shape;419;p25"/>
          <p:cNvSpPr/>
          <p:nvPr/>
        </p:nvSpPr>
        <p:spPr>
          <a:xfrm>
            <a:off x="838199" y="429585"/>
            <a:ext cx="2611584"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3200">
                <a:solidFill>
                  <a:schemeClr val="lt1"/>
                </a:solidFill>
                <a:latin typeface="Calibri"/>
                <a:ea typeface="Calibri"/>
                <a:cs typeface="Calibri"/>
                <a:sym typeface="Calibri"/>
              </a:rPr>
              <a:t>अभिसरण</a:t>
            </a:r>
            <a:endParaRPr b="1"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6"/>
          <p:cNvSpPr/>
          <p:nvPr/>
        </p:nvSpPr>
        <p:spPr>
          <a:xfrm>
            <a:off x="747295" y="1399523"/>
            <a:ext cx="7006056" cy="4208844"/>
          </a:xfrm>
          <a:prstGeom prst="rect">
            <a:avLst/>
          </a:prstGeom>
          <a:noFill/>
          <a:ln>
            <a:noFill/>
          </a:ln>
        </p:spPr>
        <p:txBody>
          <a:bodyPr anchorCtr="0" anchor="t" bIns="45700" lIns="91425" spcFirstLastPara="1" rIns="91425" wrap="square" tIns="45700">
            <a:spAutoFit/>
          </a:bodyPr>
          <a:lstStyle/>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सुझाई गई आवृत्ति के अनुसार अभिसरण बैठक आयोजित करें</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सभी संबंधित प्रतिभागियों को पहले से सूचित करें</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सीएलएफ/वीओ स्तर अभिसरण बैठक प्रारूपों का प्रयोग करें</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अभिसरण मुद्दे की पहचान करें और विशिष्ट कार्यों का सुझाव दें और हितधारकों के साथ चर्चा करें</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सुधारात्मक कार्रवाई के लिए संबंधित विभाग को जिम्मेदारी सौंपें</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लगातार/उच्च क्रम के मुद्दों को बढ़ाया जा सकता है</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बैठक के मिनट्स रिकॉर्ड करें और सभी के साथ साझा करें</a:t>
            </a:r>
            <a:endParaRPr/>
          </a:p>
        </p:txBody>
      </p:sp>
      <p:pic>
        <p:nvPicPr>
          <p:cNvPr id="425" name="Google Shape;425;p26"/>
          <p:cNvPicPr preferRelativeResize="0"/>
          <p:nvPr/>
        </p:nvPicPr>
        <p:blipFill rotWithShape="1">
          <a:blip r:embed="rId3">
            <a:alphaModFix/>
          </a:blip>
          <a:srcRect b="0" l="9876" r="8077" t="0"/>
          <a:stretch/>
        </p:blipFill>
        <p:spPr>
          <a:xfrm>
            <a:off x="8081590" y="1399523"/>
            <a:ext cx="3640567" cy="249143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426" name="Google Shape;426;p26"/>
          <p:cNvSpPr/>
          <p:nvPr/>
        </p:nvSpPr>
        <p:spPr>
          <a:xfrm>
            <a:off x="838197" y="429585"/>
            <a:ext cx="4634347"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hi-IN" sz="3200">
                <a:solidFill>
                  <a:schemeClr val="lt1"/>
                </a:solidFill>
                <a:latin typeface="Calibri"/>
                <a:ea typeface="Calibri"/>
                <a:cs typeface="Calibri"/>
                <a:sym typeface="Calibri"/>
              </a:rPr>
              <a:t>अनुसरण करने के लिए कदम</a:t>
            </a:r>
            <a:endParaRPr sz="3200">
              <a:solidFill>
                <a:schemeClr val="lt1"/>
              </a:solidFill>
              <a:latin typeface="Calibri"/>
              <a:ea typeface="Calibri"/>
              <a:cs typeface="Calibri"/>
              <a:sym typeface="Calibri"/>
            </a:endParaRPr>
          </a:p>
        </p:txBody>
      </p:sp>
      <p:sp>
        <p:nvSpPr>
          <p:cNvPr id="427" name="Google Shape;427;p26"/>
          <p:cNvSpPr txBox="1"/>
          <p:nvPr/>
        </p:nvSpPr>
        <p:spPr>
          <a:xfrm>
            <a:off x="8272374" y="4434459"/>
            <a:ext cx="34497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800">
                <a:solidFill>
                  <a:schemeClr val="dk1"/>
                </a:solidFill>
                <a:latin typeface="Calibri"/>
                <a:ea typeface="Calibri"/>
                <a:cs typeface="Calibri"/>
                <a:sym typeface="Calibri"/>
              </a:rPr>
              <a:t>प्रारूपों के लिए स्लाइड 50 और 51 देखें</a:t>
            </a:r>
            <a:endParaRPr b="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2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aphicFrame>
        <p:nvGraphicFramePr>
          <p:cNvPr id="432" name="Google Shape;432;p27"/>
          <p:cNvGraphicFramePr/>
          <p:nvPr/>
        </p:nvGraphicFramePr>
        <p:xfrm>
          <a:off x="819150" y="135808"/>
          <a:ext cx="3000000" cy="3000000"/>
        </p:xfrm>
        <a:graphic>
          <a:graphicData uri="http://schemas.openxmlformats.org/drawingml/2006/table">
            <a:tbl>
              <a:tblPr bandRow="1" firstRow="1">
                <a:noFill/>
                <a:tableStyleId>{226D2FDF-41BC-4A74-A386-02232FE54ADA}</a:tableStyleId>
              </a:tblPr>
              <a:tblGrid>
                <a:gridCol w="1654700"/>
                <a:gridCol w="2919850"/>
                <a:gridCol w="6387675"/>
              </a:tblGrid>
              <a:tr h="452200">
                <a:tc gridSpan="3">
                  <a:txBody>
                    <a:bodyPr/>
                    <a:lstStyle/>
                    <a:p>
                      <a:pPr indent="0" lvl="0" marL="0" marR="0" rtl="0" algn="ctr">
                        <a:lnSpc>
                          <a:spcPct val="115000"/>
                        </a:lnSpc>
                        <a:spcBef>
                          <a:spcPts val="0"/>
                        </a:spcBef>
                        <a:spcAft>
                          <a:spcPts val="0"/>
                        </a:spcAft>
                        <a:buClr>
                          <a:schemeClr val="dk1"/>
                        </a:buClr>
                        <a:buSzPts val="2400"/>
                        <a:buFont typeface="Calibri"/>
                        <a:buNone/>
                      </a:pPr>
                      <a:r>
                        <a:rPr b="1" lang="hi-IN" sz="2400">
                          <a:solidFill>
                            <a:schemeClr val="dk1"/>
                          </a:solidFill>
                        </a:rPr>
                        <a:t>अभिसरण के संभावित क्षेत्र</a:t>
                      </a:r>
                      <a:endParaRPr/>
                    </a:p>
                  </a:txBody>
                  <a:tcPr marT="45725" marB="45725" marR="91450" marL="91450"/>
                </a:tc>
                <a:tc hMerge="1"/>
                <a:tc hMerge="1"/>
              </a:tr>
              <a:tr h="452200">
                <a:tc>
                  <a:txBody>
                    <a:bodyPr/>
                    <a:lstStyle/>
                    <a:p>
                      <a:pPr indent="0" lvl="0" marL="0" marR="0" rtl="0" algn="l">
                        <a:lnSpc>
                          <a:spcPct val="115000"/>
                        </a:lnSpc>
                        <a:spcBef>
                          <a:spcPts val="0"/>
                        </a:spcBef>
                        <a:spcAft>
                          <a:spcPts val="0"/>
                        </a:spcAft>
                        <a:buClr>
                          <a:schemeClr val="dk1"/>
                        </a:buClr>
                        <a:buSzPts val="1600"/>
                        <a:buFont typeface="Calibri"/>
                        <a:buNone/>
                      </a:pPr>
                      <a:r>
                        <a:rPr b="1" lang="hi-IN" sz="1600">
                          <a:solidFill>
                            <a:schemeClr val="dk1"/>
                          </a:solidFill>
                        </a:rPr>
                        <a:t>केंद्र बिंदु के क्षेत्र</a:t>
                      </a:r>
                      <a:endParaRPr b="1" sz="1600">
                        <a:solidFill>
                          <a:schemeClr val="dk1"/>
                        </a:solidFill>
                      </a:endParaRPr>
                    </a:p>
                  </a:txBody>
                  <a:tcPr marT="91425" marB="91425" marR="91425" marL="91425"/>
                </a:tc>
                <a:tc>
                  <a:txBody>
                    <a:bodyPr/>
                    <a:lstStyle/>
                    <a:p>
                      <a:pPr indent="0" lvl="0" marL="0" marR="0" rtl="0" algn="l">
                        <a:lnSpc>
                          <a:spcPct val="115000"/>
                        </a:lnSpc>
                        <a:spcBef>
                          <a:spcPts val="0"/>
                        </a:spcBef>
                        <a:spcAft>
                          <a:spcPts val="0"/>
                        </a:spcAft>
                        <a:buClr>
                          <a:schemeClr val="dk1"/>
                        </a:buClr>
                        <a:buSzPts val="1600"/>
                        <a:buFont typeface="Calibri"/>
                        <a:buNone/>
                      </a:pPr>
                      <a:r>
                        <a:rPr b="1" lang="hi-IN" sz="1600">
                          <a:solidFill>
                            <a:schemeClr val="dk1"/>
                          </a:solidFill>
                        </a:rPr>
                        <a:t>डीएवाई-एनआरएलएम के भीतर</a:t>
                      </a:r>
                      <a:endParaRPr b="1" sz="1600">
                        <a:solidFill>
                          <a:schemeClr val="dk1"/>
                        </a:solidFill>
                      </a:endParaRPr>
                    </a:p>
                  </a:txBody>
                  <a:tcPr marT="91425" marB="91425" marR="91425" marL="91425"/>
                </a:tc>
                <a:tc>
                  <a:txBody>
                    <a:bodyPr/>
                    <a:lstStyle/>
                    <a:p>
                      <a:pPr indent="0" lvl="0" marL="0" marR="0" rtl="0" algn="l">
                        <a:lnSpc>
                          <a:spcPct val="115000"/>
                        </a:lnSpc>
                        <a:spcBef>
                          <a:spcPts val="0"/>
                        </a:spcBef>
                        <a:spcAft>
                          <a:spcPts val="0"/>
                        </a:spcAft>
                        <a:buClr>
                          <a:schemeClr val="dk1"/>
                        </a:buClr>
                        <a:buSzPts val="1600"/>
                        <a:buFont typeface="Calibri"/>
                        <a:buNone/>
                      </a:pPr>
                      <a:r>
                        <a:rPr b="1" lang="hi-IN" sz="1600">
                          <a:solidFill>
                            <a:schemeClr val="dk1"/>
                          </a:solidFill>
                        </a:rPr>
                        <a:t>अन्य विभागों/मंत्रालयों के साथ</a:t>
                      </a:r>
                      <a:endParaRPr b="1" sz="1600">
                        <a:solidFill>
                          <a:schemeClr val="dk1"/>
                        </a:solidFill>
                      </a:endParaRPr>
                    </a:p>
                  </a:txBody>
                  <a:tcPr marT="91425" marB="91425" marR="91425" marL="91425"/>
                </a:tc>
              </a:tr>
              <a:tr h="1995325">
                <a:tc>
                  <a:txBody>
                    <a:bodyPr/>
                    <a:lstStyle/>
                    <a:p>
                      <a:pPr indent="0" lvl="0" marL="0" marR="0" rtl="0" algn="l">
                        <a:lnSpc>
                          <a:spcPct val="115000"/>
                        </a:lnSpc>
                        <a:spcBef>
                          <a:spcPts val="0"/>
                        </a:spcBef>
                        <a:spcAft>
                          <a:spcPts val="0"/>
                        </a:spcAft>
                        <a:buClr>
                          <a:schemeClr val="dk1"/>
                        </a:buClr>
                        <a:buSzPts val="1400"/>
                        <a:buFont typeface="Calibri"/>
                        <a:buNone/>
                      </a:pPr>
                      <a:r>
                        <a:rPr b="1" lang="hi-IN" sz="1400"/>
                        <a:t>खाद्य और पोषण</a:t>
                      </a:r>
                      <a:endParaRPr/>
                    </a:p>
                  </a:txBody>
                  <a:tcPr marT="45725" marB="45725" marR="91450" marL="91450"/>
                </a:tc>
                <a:tc>
                  <a:txBody>
                    <a:bodyPr/>
                    <a:lstStyle/>
                    <a:p>
                      <a:pPr indent="0" lvl="0" marL="0" marR="0" rtl="0" algn="l">
                        <a:lnSpc>
                          <a:spcPct val="115000"/>
                        </a:lnSpc>
                        <a:spcBef>
                          <a:spcPts val="0"/>
                        </a:spcBef>
                        <a:spcAft>
                          <a:spcPts val="0"/>
                        </a:spcAft>
                        <a:buClr>
                          <a:schemeClr val="dk1"/>
                        </a:buClr>
                        <a:buSzPts val="1400"/>
                        <a:buFont typeface="Calibri"/>
                        <a:buNone/>
                      </a:pPr>
                      <a:r>
                        <a:rPr b="1" lang="hi-IN" sz="1400"/>
                        <a:t>कृषि आजीविका</a:t>
                      </a:r>
                      <a:endParaRPr/>
                    </a:p>
                    <a:p>
                      <a:pPr indent="0" lvl="0" marL="0" marR="0" rtl="0" algn="l">
                        <a:lnSpc>
                          <a:spcPct val="115000"/>
                        </a:lnSpc>
                        <a:spcBef>
                          <a:spcPts val="0"/>
                        </a:spcBef>
                        <a:spcAft>
                          <a:spcPts val="0"/>
                        </a:spcAft>
                        <a:buClr>
                          <a:schemeClr val="dk1"/>
                        </a:buClr>
                        <a:buSzPts val="1400"/>
                        <a:buFont typeface="Calibri"/>
                        <a:buNone/>
                      </a:pPr>
                      <a:r>
                        <a:rPr lang="hi-IN" sz="1400"/>
                        <a:t>न्यूट्री-गार्डन/पोल्ट्री/बकरी</a:t>
                      </a:r>
                      <a:endParaRPr/>
                    </a:p>
                    <a:p>
                      <a:pPr indent="0" lvl="0" marL="0" marR="0" rtl="0" algn="l">
                        <a:lnSpc>
                          <a:spcPct val="115000"/>
                        </a:lnSpc>
                        <a:spcBef>
                          <a:spcPts val="0"/>
                        </a:spcBef>
                        <a:spcAft>
                          <a:spcPts val="0"/>
                        </a:spcAft>
                        <a:buClr>
                          <a:schemeClr val="dk1"/>
                        </a:buClr>
                        <a:buSzPts val="1400"/>
                        <a:buFont typeface="Calibri"/>
                        <a:buNone/>
                      </a:pPr>
                      <a:r>
                        <a:rPr b="1" lang="hi-IN" sz="1400"/>
                        <a:t>गैर-कृषि आजीविका</a:t>
                      </a:r>
                      <a:endParaRPr/>
                    </a:p>
                    <a:p>
                      <a:pPr indent="0" lvl="0" marL="0" marR="0" rtl="0" algn="l">
                        <a:lnSpc>
                          <a:spcPct val="115000"/>
                        </a:lnSpc>
                        <a:spcBef>
                          <a:spcPts val="0"/>
                        </a:spcBef>
                        <a:spcAft>
                          <a:spcPts val="0"/>
                        </a:spcAft>
                        <a:buClr>
                          <a:schemeClr val="dk1"/>
                        </a:buClr>
                        <a:buSzPts val="1400"/>
                        <a:buFont typeface="Calibri"/>
                        <a:buNone/>
                      </a:pPr>
                      <a:r>
                        <a:rPr lang="hi-IN" sz="1400"/>
                        <a:t>एफएनएचडब्ल्यू उद्यम</a:t>
                      </a:r>
                      <a:endParaRPr/>
                    </a:p>
                    <a:p>
                      <a:pPr indent="0" lvl="0" marL="0" marR="0" rtl="0" algn="l">
                        <a:lnSpc>
                          <a:spcPct val="115000"/>
                        </a:lnSpc>
                        <a:spcBef>
                          <a:spcPts val="0"/>
                        </a:spcBef>
                        <a:spcAft>
                          <a:spcPts val="0"/>
                        </a:spcAft>
                        <a:buClr>
                          <a:schemeClr val="dk1"/>
                        </a:buClr>
                        <a:buSzPts val="1400"/>
                        <a:buFont typeface="Calibri"/>
                        <a:buNone/>
                      </a:pPr>
                      <a:r>
                        <a:rPr lang="hi-IN" sz="1400"/>
                        <a:t>कृषि आजीविका</a:t>
                      </a:r>
                      <a:endParaRPr/>
                    </a:p>
                    <a:p>
                      <a:pPr indent="0" lvl="0" marL="0" marR="0" rtl="0" algn="l">
                        <a:lnSpc>
                          <a:spcPct val="115000"/>
                        </a:lnSpc>
                        <a:spcBef>
                          <a:spcPts val="0"/>
                        </a:spcBef>
                        <a:spcAft>
                          <a:spcPts val="0"/>
                        </a:spcAft>
                        <a:buClr>
                          <a:schemeClr val="dk1"/>
                        </a:buClr>
                        <a:buSzPts val="1400"/>
                        <a:buFont typeface="Calibri"/>
                        <a:buNone/>
                      </a:pPr>
                      <a:r>
                        <a:rPr lang="hi-IN" sz="1400"/>
                        <a:t>न्यूट्री-गार्डन/पोल्ट्री/बकरी</a:t>
                      </a:r>
                      <a:endParaRPr/>
                    </a:p>
                    <a:p>
                      <a:pPr indent="0" lvl="0" marL="0" marR="0" rtl="0" algn="l">
                        <a:lnSpc>
                          <a:spcPct val="115000"/>
                        </a:lnSpc>
                        <a:spcBef>
                          <a:spcPts val="0"/>
                        </a:spcBef>
                        <a:spcAft>
                          <a:spcPts val="0"/>
                        </a:spcAft>
                        <a:buClr>
                          <a:schemeClr val="dk1"/>
                        </a:buClr>
                        <a:buSzPts val="1400"/>
                        <a:buFont typeface="Calibri"/>
                        <a:buNone/>
                      </a:pPr>
                      <a:r>
                        <a:rPr lang="hi-IN" sz="1400"/>
                        <a:t>गैर-कृषि आजीविका</a:t>
                      </a:r>
                      <a:endParaRPr/>
                    </a:p>
                    <a:p>
                      <a:pPr indent="0" lvl="0" marL="0" marR="0" rtl="0" algn="l">
                        <a:lnSpc>
                          <a:spcPct val="115000"/>
                        </a:lnSpc>
                        <a:spcBef>
                          <a:spcPts val="0"/>
                        </a:spcBef>
                        <a:spcAft>
                          <a:spcPts val="0"/>
                        </a:spcAft>
                        <a:buClr>
                          <a:schemeClr val="dk1"/>
                        </a:buClr>
                        <a:buSzPts val="1400"/>
                        <a:buFont typeface="Calibri"/>
                        <a:buNone/>
                      </a:pPr>
                      <a:r>
                        <a:rPr lang="hi-IN" sz="1400"/>
                        <a:t>एफएनएचडब्ल्यू उद्यम</a:t>
                      </a:r>
                      <a:endParaRPr/>
                    </a:p>
                  </a:txBody>
                  <a:tcPr marT="45725" marB="45725" marR="91450" marL="91450"/>
                </a:tc>
                <a:tc>
                  <a:txBody>
                    <a:bodyPr/>
                    <a:lstStyle/>
                    <a:p>
                      <a:pPr indent="0" lvl="0" marL="0" marR="0" rtl="0" algn="l">
                        <a:lnSpc>
                          <a:spcPct val="115000"/>
                        </a:lnSpc>
                        <a:spcBef>
                          <a:spcPts val="0"/>
                        </a:spcBef>
                        <a:spcAft>
                          <a:spcPts val="0"/>
                        </a:spcAft>
                        <a:buClr>
                          <a:schemeClr val="dk1"/>
                        </a:buClr>
                        <a:buSzPts val="1400"/>
                        <a:buFont typeface="Calibri"/>
                        <a:buNone/>
                      </a:pPr>
                      <a:r>
                        <a:rPr b="1" lang="hi-IN" sz="1400"/>
                        <a:t>खाद्य और सार्वजनिक वितरण प्रणाली विभाग</a:t>
                      </a:r>
                      <a:endParaRPr/>
                    </a:p>
                    <a:p>
                      <a:pPr indent="0" lvl="0" marL="0" marR="0" rtl="0" algn="l">
                        <a:lnSpc>
                          <a:spcPct val="115000"/>
                        </a:lnSpc>
                        <a:spcBef>
                          <a:spcPts val="0"/>
                        </a:spcBef>
                        <a:spcAft>
                          <a:spcPts val="0"/>
                        </a:spcAft>
                        <a:buClr>
                          <a:schemeClr val="dk1"/>
                        </a:buClr>
                        <a:buSzPts val="1400"/>
                        <a:buFont typeface="Calibri"/>
                        <a:buNone/>
                      </a:pPr>
                      <a:r>
                        <a:rPr lang="hi-IN" sz="1400"/>
                        <a:t>सार्वजनिक वितरण प्रणाली (पीडीएस)</a:t>
                      </a:r>
                      <a:endParaRPr/>
                    </a:p>
                    <a:p>
                      <a:pPr indent="0" lvl="0" marL="0" marR="0" rtl="0" algn="l">
                        <a:lnSpc>
                          <a:spcPct val="115000"/>
                        </a:lnSpc>
                        <a:spcBef>
                          <a:spcPts val="0"/>
                        </a:spcBef>
                        <a:spcAft>
                          <a:spcPts val="0"/>
                        </a:spcAft>
                        <a:buClr>
                          <a:schemeClr val="dk1"/>
                        </a:buClr>
                        <a:buSzPts val="1400"/>
                        <a:buFont typeface="Calibri"/>
                        <a:buNone/>
                      </a:pPr>
                      <a:r>
                        <a:rPr b="1" lang="hi-IN" sz="1400"/>
                        <a:t>महिला एवं बाल विकास विभाग</a:t>
                      </a:r>
                      <a:endParaRPr/>
                    </a:p>
                    <a:p>
                      <a:pPr indent="0" lvl="0" marL="0" marR="0" rtl="0" algn="l">
                        <a:lnSpc>
                          <a:spcPct val="115000"/>
                        </a:lnSpc>
                        <a:spcBef>
                          <a:spcPts val="0"/>
                        </a:spcBef>
                        <a:spcAft>
                          <a:spcPts val="0"/>
                        </a:spcAft>
                        <a:buClr>
                          <a:schemeClr val="dk1"/>
                        </a:buClr>
                        <a:buSzPts val="1400"/>
                        <a:buFont typeface="Calibri"/>
                        <a:buNone/>
                      </a:pPr>
                      <a:r>
                        <a:rPr lang="hi-IN" sz="1400"/>
                        <a:t>एकीकृत बाल विकास सेवाएं- टेक होम राशन (टीएचआर), विकास निगरानी और प्रारंभिक बचपन देखभाल और प्री-स्कूल शिक्षा, पोषण अभियान</a:t>
                      </a:r>
                      <a:endParaRPr/>
                    </a:p>
                    <a:p>
                      <a:pPr indent="0" lvl="0" marL="0" marR="0" rtl="0" algn="l">
                        <a:lnSpc>
                          <a:spcPct val="115000"/>
                        </a:lnSpc>
                        <a:spcBef>
                          <a:spcPts val="0"/>
                        </a:spcBef>
                        <a:spcAft>
                          <a:spcPts val="0"/>
                        </a:spcAft>
                        <a:buClr>
                          <a:schemeClr val="dk1"/>
                        </a:buClr>
                        <a:buSzPts val="1400"/>
                        <a:buFont typeface="Calibri"/>
                        <a:buNone/>
                      </a:pPr>
                      <a:r>
                        <a:rPr lang="hi-IN" sz="1400"/>
                        <a:t>प्रधानमंत्री मातृ वंदना योजना (पीएमएमवीवाई)</a:t>
                      </a:r>
                      <a:endParaRPr/>
                    </a:p>
                    <a:p>
                      <a:pPr indent="0" lvl="0" marL="0" marR="0" rtl="0" algn="l">
                        <a:lnSpc>
                          <a:spcPct val="115000"/>
                        </a:lnSpc>
                        <a:spcBef>
                          <a:spcPts val="0"/>
                        </a:spcBef>
                        <a:spcAft>
                          <a:spcPts val="0"/>
                        </a:spcAft>
                        <a:buClr>
                          <a:schemeClr val="dk1"/>
                        </a:buClr>
                        <a:buSzPts val="1400"/>
                        <a:buFont typeface="Calibri"/>
                        <a:buNone/>
                      </a:pPr>
                      <a:r>
                        <a:rPr b="1" lang="hi-IN" sz="1400"/>
                        <a:t>शिक्षा विभाग</a:t>
                      </a:r>
                      <a:endParaRPr/>
                    </a:p>
                    <a:p>
                      <a:pPr indent="0" lvl="0" marL="0" marR="0" rtl="0" algn="l">
                        <a:lnSpc>
                          <a:spcPct val="115000"/>
                        </a:lnSpc>
                        <a:spcBef>
                          <a:spcPts val="0"/>
                        </a:spcBef>
                        <a:spcAft>
                          <a:spcPts val="0"/>
                        </a:spcAft>
                        <a:buClr>
                          <a:schemeClr val="dk1"/>
                        </a:buClr>
                        <a:buSzPts val="1400"/>
                        <a:buFont typeface="Calibri"/>
                        <a:buNone/>
                      </a:pPr>
                      <a:r>
                        <a:rPr lang="hi-IN" sz="1400"/>
                        <a:t>मध्याह्न भोजन (एमडीएम)</a:t>
                      </a:r>
                      <a:endParaRPr/>
                    </a:p>
                    <a:p>
                      <a:pPr indent="0" lvl="0" marL="0" marR="0" rtl="0" algn="l">
                        <a:lnSpc>
                          <a:spcPct val="115000"/>
                        </a:lnSpc>
                        <a:spcBef>
                          <a:spcPts val="0"/>
                        </a:spcBef>
                        <a:spcAft>
                          <a:spcPts val="0"/>
                        </a:spcAft>
                        <a:buClr>
                          <a:schemeClr val="dk1"/>
                        </a:buClr>
                        <a:buSzPts val="1400"/>
                        <a:buFont typeface="Calibri"/>
                        <a:buNone/>
                      </a:pPr>
                      <a:r>
                        <a:rPr b="1" lang="hi-IN" sz="1400"/>
                        <a:t>महात्मा गांधी राष्ट्रीय ग्रामीण रोजगार गारंटी योजना (मनरेगा)</a:t>
                      </a:r>
                      <a:endParaRPr/>
                    </a:p>
                  </a:txBody>
                  <a:tcPr marT="45725" marB="45725" marR="91450" marL="91450"/>
                </a:tc>
              </a:tr>
              <a:tr h="1995325">
                <a:tc>
                  <a:txBody>
                    <a:bodyPr/>
                    <a:lstStyle/>
                    <a:p>
                      <a:pPr indent="0" lvl="0" marL="0" marR="0" rtl="0" algn="l">
                        <a:lnSpc>
                          <a:spcPct val="115000"/>
                        </a:lnSpc>
                        <a:spcBef>
                          <a:spcPts val="0"/>
                        </a:spcBef>
                        <a:spcAft>
                          <a:spcPts val="0"/>
                        </a:spcAft>
                        <a:buClr>
                          <a:schemeClr val="dk1"/>
                        </a:buClr>
                        <a:buSzPts val="1400"/>
                        <a:buFont typeface="Calibri"/>
                        <a:buNone/>
                      </a:pPr>
                      <a:r>
                        <a:rPr b="1" lang="hi-IN" sz="1400"/>
                        <a:t>स्वास्थ्य</a:t>
                      </a:r>
                      <a:endParaRPr/>
                    </a:p>
                  </a:txBody>
                  <a:tcPr marT="45725" marB="45725" marR="91450" marL="91450"/>
                </a:tc>
                <a:tc>
                  <a:txBody>
                    <a:bodyPr/>
                    <a:lstStyle/>
                    <a:p>
                      <a:pPr indent="0" lvl="0" marL="0" marR="0" rtl="0" algn="l">
                        <a:lnSpc>
                          <a:spcPct val="115000"/>
                        </a:lnSpc>
                        <a:spcBef>
                          <a:spcPts val="0"/>
                        </a:spcBef>
                        <a:spcAft>
                          <a:spcPts val="0"/>
                        </a:spcAft>
                        <a:buClr>
                          <a:schemeClr val="dk1"/>
                        </a:buClr>
                        <a:buSzPts val="1400"/>
                        <a:buFont typeface="Calibri"/>
                        <a:buNone/>
                      </a:pPr>
                      <a:r>
                        <a:rPr b="1" lang="hi-IN" sz="1400"/>
                        <a:t>वित्तीय समावेशन</a:t>
                      </a:r>
                      <a:endParaRPr/>
                    </a:p>
                    <a:p>
                      <a:pPr indent="0" lvl="0" marL="0" marR="0" rtl="0" algn="l">
                        <a:lnSpc>
                          <a:spcPct val="115000"/>
                        </a:lnSpc>
                        <a:spcBef>
                          <a:spcPts val="0"/>
                        </a:spcBef>
                        <a:spcAft>
                          <a:spcPts val="0"/>
                        </a:spcAft>
                        <a:buClr>
                          <a:schemeClr val="dk1"/>
                        </a:buClr>
                        <a:buSzPts val="1400"/>
                        <a:buFont typeface="Calibri"/>
                        <a:buNone/>
                      </a:pPr>
                      <a:r>
                        <a:rPr lang="hi-IN" sz="1400"/>
                        <a:t>स्वास्थ्य/जीवन/दुर्घटना बीमा तक पहुंच</a:t>
                      </a:r>
                      <a:endParaRPr/>
                    </a:p>
                    <a:p>
                      <a:pPr indent="0" lvl="0" marL="0" marR="0" rtl="0" algn="l">
                        <a:lnSpc>
                          <a:spcPct val="115000"/>
                        </a:lnSpc>
                        <a:spcBef>
                          <a:spcPts val="0"/>
                        </a:spcBef>
                        <a:spcAft>
                          <a:spcPts val="0"/>
                        </a:spcAft>
                        <a:buClr>
                          <a:schemeClr val="dk1"/>
                        </a:buClr>
                        <a:buSzPts val="1400"/>
                        <a:buFont typeface="Calibri"/>
                        <a:buNone/>
                      </a:pPr>
                      <a:r>
                        <a:rPr b="1" lang="hi-IN" sz="1400"/>
                        <a:t>संस्था निर्माण-क्षमता निर्माण</a:t>
                      </a:r>
                      <a:endParaRPr/>
                    </a:p>
                    <a:p>
                      <a:pPr indent="0" lvl="0" marL="0" marR="0" rtl="0" algn="l">
                        <a:spcBef>
                          <a:spcPts val="0"/>
                        </a:spcBef>
                        <a:spcAft>
                          <a:spcPts val="0"/>
                        </a:spcAft>
                        <a:buNone/>
                      </a:pPr>
                      <a:r>
                        <a:rPr lang="hi-IN" sz="1400"/>
                        <a:t>(वीआरएफ) का उपयोग</a:t>
                      </a:r>
                      <a:endParaRPr sz="1400"/>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15000"/>
                        </a:lnSpc>
                        <a:spcBef>
                          <a:spcPts val="0"/>
                        </a:spcBef>
                        <a:spcAft>
                          <a:spcPts val="0"/>
                        </a:spcAft>
                        <a:buClr>
                          <a:schemeClr val="dk1"/>
                        </a:buClr>
                        <a:buSzPts val="1400"/>
                        <a:buFont typeface="Calibri"/>
                        <a:buNone/>
                      </a:pPr>
                      <a:r>
                        <a:rPr b="1" lang="hi-IN" sz="1400"/>
                        <a:t>स्वास्थ्य और परिवार कल्याण विभाग</a:t>
                      </a:r>
                      <a:endParaRPr/>
                    </a:p>
                    <a:p>
                      <a:pPr indent="0" lvl="0" marL="0" marR="0" rtl="0" algn="l">
                        <a:lnSpc>
                          <a:spcPct val="115000"/>
                        </a:lnSpc>
                        <a:spcBef>
                          <a:spcPts val="0"/>
                        </a:spcBef>
                        <a:spcAft>
                          <a:spcPts val="0"/>
                        </a:spcAft>
                        <a:buClr>
                          <a:schemeClr val="dk1"/>
                        </a:buClr>
                        <a:buSzPts val="1400"/>
                        <a:buFont typeface="Calibri"/>
                        <a:buNone/>
                      </a:pPr>
                      <a:r>
                        <a:rPr lang="hi-IN" sz="1400"/>
                        <a:t>राष्ट्रीय स्वास्थ्य मिशन- एनीमिया मुक्त भारत, ग्राम स्वास्थ्य स्वच्छता और पोषण दिवस (वीएचएसएनडी), सार्वभौमिक टीकाकरण कार्यक्रम (यूआईपी), सुरक्षित मातृत्व आश्वासन (सुमन), प्रधानमंत्री सुरक्षित मातृत्व अभियान (पीएमएसएमए), जननी सुरक्षा योजना (जेएसवाई), जननी शिशु सुरक्षा कार्यक्रम (JSSK)</a:t>
                      </a:r>
                      <a:endParaRPr/>
                    </a:p>
                    <a:p>
                      <a:pPr indent="0" lvl="0" marL="0" marR="0" rtl="0" algn="l">
                        <a:lnSpc>
                          <a:spcPct val="115000"/>
                        </a:lnSpc>
                        <a:spcBef>
                          <a:spcPts val="0"/>
                        </a:spcBef>
                        <a:spcAft>
                          <a:spcPts val="0"/>
                        </a:spcAft>
                        <a:buClr>
                          <a:schemeClr val="dk1"/>
                        </a:buClr>
                        <a:buSzPts val="1400"/>
                        <a:buFont typeface="Calibri"/>
                        <a:buNone/>
                      </a:pPr>
                      <a:r>
                        <a:rPr lang="hi-IN" sz="1400"/>
                        <a:t>आयुष्मान भारत- स्वास्थ्य और कल्याण केंद्र और प्रधानमंत्री जन आरोग्य योजना (पीएमजेएवाई)</a:t>
                      </a:r>
                      <a:endParaRPr/>
                    </a:p>
                    <a:p>
                      <a:pPr indent="0" lvl="0" marL="0" marR="0" rtl="0" algn="l">
                        <a:lnSpc>
                          <a:spcPct val="115000"/>
                        </a:lnSpc>
                        <a:spcBef>
                          <a:spcPts val="0"/>
                        </a:spcBef>
                        <a:spcAft>
                          <a:spcPts val="0"/>
                        </a:spcAft>
                        <a:buClr>
                          <a:schemeClr val="dk1"/>
                        </a:buClr>
                        <a:buSzPts val="1400"/>
                        <a:buFont typeface="Calibri"/>
                        <a:buNone/>
                      </a:pPr>
                      <a:r>
                        <a:rPr b="1" lang="hi-IN" sz="1400"/>
                        <a:t>वित्त मत्रांलय</a:t>
                      </a:r>
                      <a:endParaRPr/>
                    </a:p>
                    <a:p>
                      <a:pPr indent="0" lvl="0" marL="0" marR="0" rtl="0" algn="l">
                        <a:lnSpc>
                          <a:spcPct val="115000"/>
                        </a:lnSpc>
                        <a:spcBef>
                          <a:spcPts val="0"/>
                        </a:spcBef>
                        <a:spcAft>
                          <a:spcPts val="0"/>
                        </a:spcAft>
                        <a:buClr>
                          <a:schemeClr val="dk1"/>
                        </a:buClr>
                        <a:buSzPts val="1400"/>
                        <a:buFont typeface="Calibri"/>
                        <a:buNone/>
                      </a:pPr>
                      <a:r>
                        <a:rPr lang="hi-IN" sz="1400"/>
                        <a:t>प्रधानमंत्री सुरक्षा बीमा योजना (पीएमएसबीवाई)</a:t>
                      </a:r>
                      <a:endParaRPr/>
                    </a:p>
                  </a:txBody>
                  <a:tcPr marT="45725" marB="45725" marR="91450" marL="91450"/>
                </a:tc>
              </a:tr>
              <a:tr h="933975">
                <a:tc>
                  <a:txBody>
                    <a:bodyPr/>
                    <a:lstStyle/>
                    <a:p>
                      <a:pPr indent="0" lvl="0" marL="0" marR="0" rtl="0" algn="l">
                        <a:lnSpc>
                          <a:spcPct val="115000"/>
                        </a:lnSpc>
                        <a:spcBef>
                          <a:spcPts val="0"/>
                        </a:spcBef>
                        <a:spcAft>
                          <a:spcPts val="0"/>
                        </a:spcAft>
                        <a:buClr>
                          <a:schemeClr val="dk1"/>
                        </a:buClr>
                        <a:buSzPts val="1600"/>
                        <a:buFont typeface="Calibri"/>
                        <a:buNone/>
                      </a:pPr>
                      <a:r>
                        <a:rPr b="1" lang="hi-IN" sz="1600"/>
                        <a:t>स्वच्छता / वॉश</a:t>
                      </a:r>
                      <a:endParaRPr/>
                    </a:p>
                  </a:txBody>
                  <a:tcPr marT="45725" marB="45725" marR="91450" marL="91450"/>
                </a:tc>
                <a:tc>
                  <a:txBody>
                    <a:bodyPr/>
                    <a:lstStyle/>
                    <a:p>
                      <a:pPr indent="0" lvl="0" marL="0" marR="0" rtl="0" algn="l">
                        <a:lnSpc>
                          <a:spcPct val="115000"/>
                        </a:lnSpc>
                        <a:spcBef>
                          <a:spcPts val="0"/>
                        </a:spcBef>
                        <a:spcAft>
                          <a:spcPts val="0"/>
                        </a:spcAft>
                        <a:buClr>
                          <a:schemeClr val="dk1"/>
                        </a:buClr>
                        <a:buSzPts val="1600"/>
                        <a:buFont typeface="Calibri"/>
                        <a:buNone/>
                      </a:pPr>
                      <a:r>
                        <a:rPr b="1" lang="hi-IN" sz="1600"/>
                        <a:t>वित्तीय समावेशन</a:t>
                      </a:r>
                      <a:endParaRPr/>
                    </a:p>
                    <a:p>
                      <a:pPr indent="0" lvl="0" marL="0" marR="0" rtl="0" algn="l">
                        <a:lnSpc>
                          <a:spcPct val="115000"/>
                        </a:lnSpc>
                        <a:spcBef>
                          <a:spcPts val="0"/>
                        </a:spcBef>
                        <a:spcAft>
                          <a:spcPts val="0"/>
                        </a:spcAft>
                        <a:buClr>
                          <a:schemeClr val="dk1"/>
                        </a:buClr>
                        <a:buSzPts val="1400"/>
                        <a:buFont typeface="Calibri"/>
                        <a:buNone/>
                      </a:pPr>
                      <a:r>
                        <a:rPr lang="hi-IN" sz="1400"/>
                        <a:t>एसएचजी वॉश गतिविधियों के लिए ऋण लेते हैं</a:t>
                      </a:r>
                      <a:endParaRPr/>
                    </a:p>
                    <a:p>
                      <a:pPr indent="0" lvl="0" marL="0" marR="0" rtl="0" algn="l">
                        <a:spcBef>
                          <a:spcPts val="0"/>
                        </a:spcBef>
                        <a:spcAft>
                          <a:spcPts val="0"/>
                        </a:spcAft>
                        <a:buNone/>
                      </a:pPr>
                      <a:r>
                        <a:t/>
                      </a:r>
                      <a:endParaRPr b="1" sz="1500"/>
                    </a:p>
                  </a:txBody>
                  <a:tcPr marT="45725" marB="45725" marR="91450" marL="91450"/>
                </a:tc>
                <a:tc>
                  <a:txBody>
                    <a:bodyPr/>
                    <a:lstStyle/>
                    <a:p>
                      <a:pPr indent="0" lvl="0" marL="0" marR="0" rtl="0" algn="l">
                        <a:lnSpc>
                          <a:spcPct val="115000"/>
                        </a:lnSpc>
                        <a:spcBef>
                          <a:spcPts val="0"/>
                        </a:spcBef>
                        <a:spcAft>
                          <a:spcPts val="0"/>
                        </a:spcAft>
                        <a:buClr>
                          <a:schemeClr val="dk1"/>
                        </a:buClr>
                        <a:buSzPts val="1400"/>
                        <a:buFont typeface="Calibri"/>
                        <a:buNone/>
                      </a:pPr>
                      <a:r>
                        <a:rPr b="1" lang="hi-IN" sz="1400"/>
                        <a:t>स्वच्छ भारत मिशन</a:t>
                      </a:r>
                      <a:endParaRPr/>
                    </a:p>
                    <a:p>
                      <a:pPr indent="0" lvl="0" marL="0" marR="0" rtl="0" algn="l">
                        <a:lnSpc>
                          <a:spcPct val="115000"/>
                        </a:lnSpc>
                        <a:spcBef>
                          <a:spcPts val="0"/>
                        </a:spcBef>
                        <a:spcAft>
                          <a:spcPts val="0"/>
                        </a:spcAft>
                        <a:buClr>
                          <a:schemeClr val="dk1"/>
                        </a:buClr>
                        <a:buSzPts val="1400"/>
                        <a:buFont typeface="Calibri"/>
                        <a:buNone/>
                      </a:pPr>
                      <a:r>
                        <a:rPr lang="hi-IN" sz="1400"/>
                        <a:t>शौचालय निर्माण</a:t>
                      </a:r>
                      <a:endParaRPr/>
                    </a:p>
                    <a:p>
                      <a:pPr indent="0" lvl="0" marL="0" marR="0" rtl="0" algn="l">
                        <a:lnSpc>
                          <a:spcPct val="115000"/>
                        </a:lnSpc>
                        <a:spcBef>
                          <a:spcPts val="0"/>
                        </a:spcBef>
                        <a:spcAft>
                          <a:spcPts val="0"/>
                        </a:spcAft>
                        <a:buClr>
                          <a:schemeClr val="dk1"/>
                        </a:buClr>
                        <a:buSzPts val="1400"/>
                        <a:buFont typeface="Calibri"/>
                        <a:buNone/>
                      </a:pPr>
                      <a:r>
                        <a:rPr lang="hi-IN" sz="1400"/>
                        <a:t>ठोस तरल अपशिष्ट प्रबंधन</a:t>
                      </a:r>
                      <a:endParaRPr/>
                    </a:p>
                    <a:p>
                      <a:pPr indent="0" lvl="0" marL="0" marR="0" rtl="0" algn="l">
                        <a:lnSpc>
                          <a:spcPct val="115000"/>
                        </a:lnSpc>
                        <a:spcBef>
                          <a:spcPts val="0"/>
                        </a:spcBef>
                        <a:spcAft>
                          <a:spcPts val="0"/>
                        </a:spcAft>
                        <a:buClr>
                          <a:schemeClr val="dk1"/>
                        </a:buClr>
                        <a:buSzPts val="1400"/>
                        <a:buFont typeface="Calibri"/>
                        <a:buNone/>
                      </a:pPr>
                      <a:r>
                        <a:rPr b="1" lang="hi-IN" sz="1400"/>
                        <a:t>जल जीवन मिशन</a:t>
                      </a:r>
                      <a:endParaRPr/>
                    </a:p>
                  </a:txBody>
                  <a:tcPr marT="45725" marB="45725" marR="91450" marL="91450"/>
                </a:tc>
              </a:tr>
            </a:tbl>
          </a:graphicData>
        </a:graphic>
      </p:graphicFrame>
      <p:sp>
        <p:nvSpPr>
          <p:cNvPr id="433" name="Google Shape;433;p27"/>
          <p:cNvSpPr txBox="1"/>
          <p:nvPr/>
        </p:nvSpPr>
        <p:spPr>
          <a:xfrm>
            <a:off x="8492836" y="6550223"/>
            <a:ext cx="369916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400">
                <a:solidFill>
                  <a:schemeClr val="dk1"/>
                </a:solidFill>
                <a:latin typeface="Calibri"/>
                <a:ea typeface="Calibri"/>
                <a:cs typeface="Calibri"/>
                <a:sym typeface="Calibri"/>
              </a:rPr>
              <a:t>Adapted from Master Circular for FNHW </a:t>
            </a:r>
            <a:endParaRPr b="1" sz="1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8"/>
          <p:cNvSpPr/>
          <p:nvPr/>
        </p:nvSpPr>
        <p:spPr>
          <a:xfrm>
            <a:off x="795414" y="2866677"/>
            <a:ext cx="11083636" cy="1317395"/>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hi-IN" sz="4400">
                <a:solidFill>
                  <a:schemeClr val="lt1"/>
                </a:solidFill>
                <a:latin typeface="Calibri"/>
                <a:ea typeface="Calibri"/>
                <a:cs typeface="Calibri"/>
                <a:sym typeface="Calibri"/>
              </a:rPr>
              <a:t>प्रमुख एफएनएचडब्ल्यू गतिविधियों का कार्यान्वयन- कार्यक्रम संबंधी घटक</a:t>
            </a:r>
            <a:endParaRPr sz="32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9"/>
          <p:cNvSpPr txBox="1"/>
          <p:nvPr>
            <p:ph type="title"/>
          </p:nvPr>
        </p:nvSpPr>
        <p:spPr>
          <a:xfrm>
            <a:off x="796290" y="2561712"/>
            <a:ext cx="107828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hi-IN" sz="2800"/>
              <a:t>कृपया ध्यान दें कि यह आवश्यक नहीं है कि यहां चर्चा की गई सभी हस्तक्षेपों को लागू किया जाएगा ………</a:t>
            </a:r>
            <a:endParaRPr/>
          </a:p>
        </p:txBody>
      </p:sp>
      <p:sp>
        <p:nvSpPr>
          <p:cNvPr id="444" name="Google Shape;444;p29"/>
          <p:cNvSpPr txBox="1"/>
          <p:nvPr/>
        </p:nvSpPr>
        <p:spPr>
          <a:xfrm>
            <a:off x="796290" y="3887275"/>
            <a:ext cx="1078281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Calibri"/>
              <a:buNone/>
            </a:pPr>
            <a:r>
              <a:rPr lang="hi-IN" sz="1600">
                <a:solidFill>
                  <a:schemeClr val="dk1"/>
                </a:solidFill>
                <a:latin typeface="Calibri"/>
                <a:ea typeface="Calibri"/>
                <a:cs typeface="Calibri"/>
                <a:sym typeface="Calibri"/>
              </a:rPr>
              <a:t>राज्य एफएनएचडब्ल्यू परिचालन रणनीति में पहचाने गए एफएनएचडब्ल्यू हस्तक्षेप ही केवल लागू किए जाएंगे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838200" y="429585"/>
            <a:ext cx="6376596"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txBox="1"/>
          <p:nvPr/>
        </p:nvSpPr>
        <p:spPr>
          <a:xfrm>
            <a:off x="983925" y="325692"/>
            <a:ext cx="6230871" cy="914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200"/>
              <a:buFont typeface="Calibri"/>
              <a:buNone/>
            </a:pPr>
            <a:r>
              <a:rPr b="1" i="0" lang="hi-IN" sz="3200" u="none" cap="none" strike="noStrike">
                <a:solidFill>
                  <a:schemeClr val="lt1"/>
                </a:solidFill>
                <a:latin typeface="Calibri"/>
                <a:ea typeface="Calibri"/>
                <a:cs typeface="Calibri"/>
                <a:sym typeface="Calibri"/>
              </a:rPr>
              <a:t>एफएनएचडब्ल्यू को एकीकृत क्यों करें?</a:t>
            </a:r>
            <a:endParaRPr b="1" i="0" sz="3200" u="none" cap="none" strike="noStrike">
              <a:solidFill>
                <a:schemeClr val="lt1"/>
              </a:solidFill>
              <a:latin typeface="Calibri"/>
              <a:ea typeface="Calibri"/>
              <a:cs typeface="Calibri"/>
              <a:sym typeface="Calibri"/>
            </a:endParaRPr>
          </a:p>
        </p:txBody>
      </p:sp>
      <p:sp>
        <p:nvSpPr>
          <p:cNvPr id="119" name="Google Shape;119;p3"/>
          <p:cNvSpPr txBox="1"/>
          <p:nvPr/>
        </p:nvSpPr>
        <p:spPr>
          <a:xfrm>
            <a:off x="2392726" y="3337089"/>
            <a:ext cx="9338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1800" u="none" cap="none" strike="noStrike">
                <a:solidFill>
                  <a:srgbClr val="548135"/>
                </a:solidFill>
                <a:latin typeface="Calibri"/>
                <a:ea typeface="Calibri"/>
                <a:cs typeface="Calibri"/>
                <a:sym typeface="Calibri"/>
              </a:rPr>
              <a:t>🞧</a:t>
            </a:r>
            <a:endParaRPr b="0" i="0" sz="1800" u="none" cap="none" strike="noStrike">
              <a:solidFill>
                <a:srgbClr val="548135"/>
              </a:solidFill>
              <a:latin typeface="Calibri"/>
              <a:ea typeface="Calibri"/>
              <a:cs typeface="Calibri"/>
              <a:sym typeface="Calibri"/>
            </a:endParaRPr>
          </a:p>
        </p:txBody>
      </p:sp>
      <p:grpSp>
        <p:nvGrpSpPr>
          <p:cNvPr id="120" name="Google Shape;120;p3"/>
          <p:cNvGrpSpPr/>
          <p:nvPr/>
        </p:nvGrpSpPr>
        <p:grpSpPr>
          <a:xfrm>
            <a:off x="395311" y="3959153"/>
            <a:ext cx="4810404" cy="2285194"/>
            <a:chOff x="541231" y="3959153"/>
            <a:chExt cx="4810404" cy="2285194"/>
          </a:xfrm>
        </p:grpSpPr>
        <p:pic>
          <p:nvPicPr>
            <p:cNvPr id="121" name="Google Shape;121;p3"/>
            <p:cNvPicPr preferRelativeResize="0"/>
            <p:nvPr/>
          </p:nvPicPr>
          <p:blipFill rotWithShape="1">
            <a:blip r:embed="rId3">
              <a:alphaModFix/>
            </a:blip>
            <a:srcRect b="0" l="0" r="49447" t="51332"/>
            <a:stretch/>
          </p:blipFill>
          <p:spPr>
            <a:xfrm>
              <a:off x="838200" y="3993200"/>
              <a:ext cx="1856362" cy="1702340"/>
            </a:xfrm>
            <a:prstGeom prst="rect">
              <a:avLst/>
            </a:prstGeom>
            <a:noFill/>
            <a:ln>
              <a:noFill/>
            </a:ln>
          </p:spPr>
        </p:pic>
        <p:pic>
          <p:nvPicPr>
            <p:cNvPr id="122" name="Google Shape;122;p3"/>
            <p:cNvPicPr preferRelativeResize="0"/>
            <p:nvPr/>
          </p:nvPicPr>
          <p:blipFill rotWithShape="1">
            <a:blip r:embed="rId3">
              <a:alphaModFix/>
            </a:blip>
            <a:srcRect b="0" l="51710" r="0" t="50360"/>
            <a:stretch/>
          </p:blipFill>
          <p:spPr>
            <a:xfrm>
              <a:off x="3279272" y="3959153"/>
              <a:ext cx="1773274" cy="1736387"/>
            </a:xfrm>
            <a:prstGeom prst="rect">
              <a:avLst/>
            </a:prstGeom>
            <a:noFill/>
            <a:ln>
              <a:noFill/>
            </a:ln>
          </p:spPr>
        </p:pic>
        <p:sp>
          <p:nvSpPr>
            <p:cNvPr id="123" name="Google Shape;123;p3"/>
            <p:cNvSpPr txBox="1"/>
            <p:nvPr/>
          </p:nvSpPr>
          <p:spPr>
            <a:xfrm>
              <a:off x="541231" y="5875015"/>
              <a:ext cx="48104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उचित साफ़-सफाई और स्वच्छता</a:t>
              </a:r>
              <a:endParaRPr/>
            </a:p>
          </p:txBody>
        </p:sp>
      </p:grpSp>
      <p:grpSp>
        <p:nvGrpSpPr>
          <p:cNvPr id="124" name="Google Shape;124;p3"/>
          <p:cNvGrpSpPr/>
          <p:nvPr/>
        </p:nvGrpSpPr>
        <p:grpSpPr>
          <a:xfrm>
            <a:off x="465615" y="1764872"/>
            <a:ext cx="2334898" cy="1908670"/>
            <a:chOff x="615048" y="1764872"/>
            <a:chExt cx="2334898" cy="1908670"/>
          </a:xfrm>
        </p:grpSpPr>
        <p:pic>
          <p:nvPicPr>
            <p:cNvPr id="125" name="Google Shape;125;p3"/>
            <p:cNvPicPr preferRelativeResize="0"/>
            <p:nvPr/>
          </p:nvPicPr>
          <p:blipFill rotWithShape="1">
            <a:blip r:embed="rId3">
              <a:alphaModFix/>
            </a:blip>
            <a:srcRect b="50062" l="0" r="47593" t="0"/>
            <a:stretch/>
          </p:blipFill>
          <p:spPr>
            <a:xfrm>
              <a:off x="838200" y="1764872"/>
              <a:ext cx="1924455" cy="1746809"/>
            </a:xfrm>
            <a:prstGeom prst="rect">
              <a:avLst/>
            </a:prstGeom>
            <a:noFill/>
            <a:ln>
              <a:noFill/>
            </a:ln>
          </p:spPr>
        </p:pic>
        <p:sp>
          <p:nvSpPr>
            <p:cNvPr id="126" name="Google Shape;126;p3"/>
            <p:cNvSpPr txBox="1"/>
            <p:nvPr/>
          </p:nvSpPr>
          <p:spPr>
            <a:xfrm>
              <a:off x="615048" y="3304210"/>
              <a:ext cx="233489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उचित पोषण</a:t>
              </a:r>
              <a:endParaRPr b="0" i="0" sz="1800" u="none" cap="none" strike="noStrike">
                <a:solidFill>
                  <a:schemeClr val="dk1"/>
                </a:solidFill>
                <a:latin typeface="Calibri"/>
                <a:ea typeface="Calibri"/>
                <a:cs typeface="Calibri"/>
                <a:sym typeface="Calibri"/>
              </a:endParaRPr>
            </a:p>
          </p:txBody>
        </p:sp>
      </p:grpSp>
      <p:grpSp>
        <p:nvGrpSpPr>
          <p:cNvPr id="127" name="Google Shape;127;p3"/>
          <p:cNvGrpSpPr/>
          <p:nvPr/>
        </p:nvGrpSpPr>
        <p:grpSpPr>
          <a:xfrm>
            <a:off x="3038463" y="1763662"/>
            <a:ext cx="2180408" cy="1921071"/>
            <a:chOff x="3187366" y="1762199"/>
            <a:chExt cx="2180408" cy="1921071"/>
          </a:xfrm>
        </p:grpSpPr>
        <p:pic>
          <p:nvPicPr>
            <p:cNvPr id="128" name="Google Shape;128;p3"/>
            <p:cNvPicPr preferRelativeResize="0"/>
            <p:nvPr/>
          </p:nvPicPr>
          <p:blipFill rotWithShape="1">
            <a:blip r:embed="rId3">
              <a:alphaModFix/>
            </a:blip>
            <a:srcRect b="49986" l="49699" r="0" t="0"/>
            <a:stretch/>
          </p:blipFill>
          <p:spPr>
            <a:xfrm>
              <a:off x="3205426" y="1762199"/>
              <a:ext cx="1847120" cy="1749482"/>
            </a:xfrm>
            <a:prstGeom prst="rect">
              <a:avLst/>
            </a:prstGeom>
            <a:noFill/>
            <a:ln>
              <a:noFill/>
            </a:ln>
          </p:spPr>
        </p:pic>
        <p:sp>
          <p:nvSpPr>
            <p:cNvPr id="129" name="Google Shape;129;p3"/>
            <p:cNvSpPr txBox="1"/>
            <p:nvPr/>
          </p:nvSpPr>
          <p:spPr>
            <a:xfrm>
              <a:off x="3187366" y="3313938"/>
              <a:ext cx="21804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स्वास्थ्य सेवाएं</a:t>
              </a:r>
              <a:endParaRPr b="0" i="0" sz="1800" u="none" cap="none" strike="noStrike">
                <a:solidFill>
                  <a:srgbClr val="7F6000"/>
                </a:solidFill>
                <a:latin typeface="Calibri"/>
                <a:ea typeface="Calibri"/>
                <a:cs typeface="Calibri"/>
                <a:sym typeface="Calibri"/>
              </a:endParaRPr>
            </a:p>
          </p:txBody>
        </p:sp>
      </p:grpSp>
      <p:pic>
        <p:nvPicPr>
          <p:cNvPr id="130" name="Google Shape;130;p3"/>
          <p:cNvPicPr preferRelativeResize="0"/>
          <p:nvPr/>
        </p:nvPicPr>
        <p:blipFill rotWithShape="1">
          <a:blip r:embed="rId4">
            <a:alphaModFix/>
          </a:blip>
          <a:srcRect b="0" l="0" r="0" t="0"/>
          <a:stretch/>
        </p:blipFill>
        <p:spPr>
          <a:xfrm>
            <a:off x="4916464" y="3588690"/>
            <a:ext cx="1184962" cy="511886"/>
          </a:xfrm>
          <a:prstGeom prst="rect">
            <a:avLst/>
          </a:prstGeom>
          <a:noFill/>
          <a:ln>
            <a:noFill/>
          </a:ln>
        </p:spPr>
      </p:pic>
      <p:sp>
        <p:nvSpPr>
          <p:cNvPr id="131" name="Google Shape;131;p3"/>
          <p:cNvSpPr/>
          <p:nvPr/>
        </p:nvSpPr>
        <p:spPr>
          <a:xfrm>
            <a:off x="7214796" y="3609589"/>
            <a:ext cx="489856" cy="315297"/>
          </a:xfrm>
          <a:prstGeom prst="rightArrow">
            <a:avLst>
              <a:gd fmla="val 50000" name="adj1"/>
              <a:gd fmla="val 50000" name="adj2"/>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3"/>
          <p:cNvSpPr/>
          <p:nvPr/>
        </p:nvSpPr>
        <p:spPr>
          <a:xfrm>
            <a:off x="9501818" y="3568760"/>
            <a:ext cx="489856" cy="315297"/>
          </a:xfrm>
          <a:prstGeom prst="rightArrow">
            <a:avLst>
              <a:gd fmla="val 50000" name="adj1"/>
              <a:gd fmla="val 50000" name="adj2"/>
            </a:avLst>
          </a:prstGeom>
          <a:solidFill>
            <a:schemeClr val="dk1"/>
          </a:solid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3" name="Google Shape;133;p3"/>
          <p:cNvPicPr preferRelativeResize="0"/>
          <p:nvPr/>
        </p:nvPicPr>
        <p:blipFill rotWithShape="1">
          <a:blip r:embed="rId5">
            <a:alphaModFix/>
          </a:blip>
          <a:srcRect b="50321" l="0" r="0" t="0"/>
          <a:stretch/>
        </p:blipFill>
        <p:spPr>
          <a:xfrm>
            <a:off x="5754432" y="1780959"/>
            <a:ext cx="1625601" cy="1723306"/>
          </a:xfrm>
          <a:prstGeom prst="rect">
            <a:avLst/>
          </a:prstGeom>
          <a:noFill/>
          <a:ln>
            <a:noFill/>
          </a:ln>
        </p:spPr>
      </p:pic>
      <p:sp>
        <p:nvSpPr>
          <p:cNvPr id="134" name="Google Shape;134;p3"/>
          <p:cNvSpPr txBox="1"/>
          <p:nvPr/>
        </p:nvSpPr>
        <p:spPr>
          <a:xfrm>
            <a:off x="6110399" y="3597754"/>
            <a:ext cx="91366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1800" u="none" cap="none" strike="noStrike">
                <a:solidFill>
                  <a:srgbClr val="548135"/>
                </a:solidFill>
                <a:latin typeface="Calibri"/>
                <a:ea typeface="Calibri"/>
                <a:cs typeface="Calibri"/>
                <a:sym typeface="Calibri"/>
              </a:rPr>
              <a:t>🞧</a:t>
            </a:r>
            <a:endParaRPr b="0" i="0" sz="1800" u="none" cap="none" strike="noStrike">
              <a:solidFill>
                <a:srgbClr val="548135"/>
              </a:solidFill>
              <a:latin typeface="Calibri"/>
              <a:ea typeface="Calibri"/>
              <a:cs typeface="Calibri"/>
              <a:sym typeface="Calibri"/>
            </a:endParaRPr>
          </a:p>
        </p:txBody>
      </p:sp>
      <p:pic>
        <p:nvPicPr>
          <p:cNvPr id="135" name="Google Shape;135;p3"/>
          <p:cNvPicPr preferRelativeResize="0"/>
          <p:nvPr/>
        </p:nvPicPr>
        <p:blipFill rotWithShape="1">
          <a:blip r:embed="rId6">
            <a:alphaModFix/>
          </a:blip>
          <a:srcRect b="0" l="0" r="0" t="0"/>
          <a:stretch/>
        </p:blipFill>
        <p:spPr>
          <a:xfrm>
            <a:off x="7863669" y="2924676"/>
            <a:ext cx="1611086" cy="1596572"/>
          </a:xfrm>
          <a:prstGeom prst="rect">
            <a:avLst/>
          </a:prstGeom>
          <a:noFill/>
          <a:ln>
            <a:noFill/>
          </a:ln>
        </p:spPr>
      </p:pic>
      <p:pic>
        <p:nvPicPr>
          <p:cNvPr id="136" name="Google Shape;136;p3"/>
          <p:cNvPicPr preferRelativeResize="0"/>
          <p:nvPr/>
        </p:nvPicPr>
        <p:blipFill rotWithShape="1">
          <a:blip r:embed="rId7">
            <a:alphaModFix/>
          </a:blip>
          <a:srcRect b="0" l="0" r="0" t="0"/>
          <a:stretch/>
        </p:blipFill>
        <p:spPr>
          <a:xfrm>
            <a:off x="10049864" y="2918413"/>
            <a:ext cx="2107955" cy="1843703"/>
          </a:xfrm>
          <a:prstGeom prst="rect">
            <a:avLst/>
          </a:prstGeom>
          <a:noFill/>
          <a:ln>
            <a:noFill/>
          </a:ln>
        </p:spPr>
      </p:pic>
      <p:sp>
        <p:nvSpPr>
          <p:cNvPr id="137" name="Google Shape;137;p3"/>
          <p:cNvSpPr txBox="1"/>
          <p:nvPr/>
        </p:nvSpPr>
        <p:spPr>
          <a:xfrm>
            <a:off x="5354435" y="5763124"/>
            <a:ext cx="267365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स्वास्थ्य/रोगों पर कम व्यय</a:t>
            </a:r>
            <a:endParaRPr b="0" i="0" sz="1800" u="none" cap="none" strike="noStrike">
              <a:solidFill>
                <a:schemeClr val="dk1"/>
              </a:solidFill>
              <a:latin typeface="Calibri"/>
              <a:ea typeface="Calibri"/>
              <a:cs typeface="Calibri"/>
              <a:sym typeface="Calibri"/>
            </a:endParaRPr>
          </a:p>
        </p:txBody>
      </p:sp>
      <p:sp>
        <p:nvSpPr>
          <p:cNvPr id="138" name="Google Shape;138;p3"/>
          <p:cNvSpPr txBox="1"/>
          <p:nvPr/>
        </p:nvSpPr>
        <p:spPr>
          <a:xfrm>
            <a:off x="7750745" y="4762116"/>
            <a:ext cx="199600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बढ़ी हुई बचत</a:t>
            </a:r>
            <a:endParaRPr b="0" i="0" sz="1800" u="none" cap="none" strike="noStrike">
              <a:solidFill>
                <a:schemeClr val="dk1"/>
              </a:solidFill>
              <a:latin typeface="Calibri"/>
              <a:ea typeface="Calibri"/>
              <a:cs typeface="Calibri"/>
              <a:sym typeface="Calibri"/>
            </a:endParaRPr>
          </a:p>
        </p:txBody>
      </p:sp>
      <p:sp>
        <p:nvSpPr>
          <p:cNvPr id="139" name="Google Shape;139;p3"/>
          <p:cNvSpPr txBox="1"/>
          <p:nvPr/>
        </p:nvSpPr>
        <p:spPr>
          <a:xfrm>
            <a:off x="10185859" y="4844370"/>
            <a:ext cx="183596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hi-IN" sz="2000" u="none" cap="none" strike="noStrike">
                <a:solidFill>
                  <a:schemeClr val="dk1"/>
                </a:solidFill>
                <a:latin typeface="Calibri"/>
                <a:ea typeface="Calibri"/>
                <a:cs typeface="Calibri"/>
                <a:sym typeface="Calibri"/>
              </a:rPr>
              <a:t>समग्र भलाई और जीवन की बेहतर गुणवत्ता</a:t>
            </a:r>
            <a:endParaRPr b="1" i="0" sz="2000" u="none" cap="none" strike="noStrike">
              <a:solidFill>
                <a:srgbClr val="00B050"/>
              </a:solidFill>
              <a:latin typeface="Calibri"/>
              <a:ea typeface="Calibri"/>
              <a:cs typeface="Calibri"/>
              <a:sym typeface="Calibri"/>
            </a:endParaRPr>
          </a:p>
        </p:txBody>
      </p:sp>
      <p:pic>
        <p:nvPicPr>
          <p:cNvPr id="140" name="Google Shape;140;p3"/>
          <p:cNvPicPr preferRelativeResize="0"/>
          <p:nvPr/>
        </p:nvPicPr>
        <p:blipFill rotWithShape="1">
          <a:blip r:embed="rId5">
            <a:alphaModFix/>
          </a:blip>
          <a:srcRect b="-1" l="0" r="0" t="53292"/>
          <a:stretch/>
        </p:blipFill>
        <p:spPr>
          <a:xfrm>
            <a:off x="5822026" y="4144301"/>
            <a:ext cx="1625601" cy="16202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Gill Sans"/>
              <a:buNone/>
            </a:pPr>
            <a:fld id="{00000000-1234-1234-1234-123412341234}" type="slidenum">
              <a:rPr b="0" i="0" lang="hi-IN" sz="1200" u="none" cap="none" strike="noStrike">
                <a:solidFill>
                  <a:srgbClr val="888888"/>
                </a:solidFill>
                <a:latin typeface="Gill Sans"/>
                <a:ea typeface="Gill Sans"/>
                <a:cs typeface="Gill Sans"/>
                <a:sym typeface="Gill Sans"/>
              </a:rPr>
              <a:t>‹#›</a:t>
            </a:fld>
            <a:endParaRPr b="0" i="0" sz="1200" u="none" cap="none" strike="noStrike">
              <a:solidFill>
                <a:srgbClr val="888888"/>
              </a:solidFill>
              <a:latin typeface="Gill Sans"/>
              <a:ea typeface="Gill Sans"/>
              <a:cs typeface="Gill Sans"/>
              <a:sym typeface="Gill Sans"/>
            </a:endParaRPr>
          </a:p>
        </p:txBody>
      </p:sp>
      <p:sp>
        <p:nvSpPr>
          <p:cNvPr id="450" name="Google Shape;450;p30"/>
          <p:cNvSpPr txBox="1"/>
          <p:nvPr/>
        </p:nvSpPr>
        <p:spPr>
          <a:xfrm>
            <a:off x="954740" y="1696126"/>
            <a:ext cx="5074044" cy="3818965"/>
          </a:xfrm>
          <a:prstGeom prst="rect">
            <a:avLst/>
          </a:prstGeom>
          <a:gradFill>
            <a:gsLst>
              <a:gs pos="0">
                <a:srgbClr val="FFDC9B"/>
              </a:gs>
              <a:gs pos="50000">
                <a:srgbClr val="FFD68D"/>
              </a:gs>
              <a:gs pos="100000">
                <a:srgbClr val="FFD478"/>
              </a:gs>
            </a:gsLst>
            <a:lin ang="5400000" scaled="0"/>
          </a:gradFill>
          <a:ln cap="flat" cmpd="sng" w="9525">
            <a:solidFill>
              <a:schemeClr val="lt1"/>
            </a:solidFill>
            <a:prstDash val="solid"/>
            <a:miter lim="800000"/>
            <a:headEnd len="sm" w="sm" type="none"/>
            <a:tailEnd len="sm" w="sm" type="none"/>
          </a:ln>
        </p:spPr>
        <p:txBody>
          <a:bodyPr anchorCtr="0" anchor="b" bIns="0" lIns="61550" spcFirstLastPara="1" rIns="0" wrap="square" tIns="0">
            <a:noAutofit/>
          </a:bodyPr>
          <a:lstStyle/>
          <a:p>
            <a:pPr indent="0" lvl="0" marL="0" marR="0" rtl="0" algn="l">
              <a:lnSpc>
                <a:spcPct val="150000"/>
              </a:lnSpc>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lnSpc>
                <a:spcPct val="150000"/>
              </a:lnSpc>
              <a:spcBef>
                <a:spcPts val="400"/>
              </a:spcBef>
              <a:spcAft>
                <a:spcPts val="0"/>
              </a:spcAft>
              <a:buNone/>
            </a:pPr>
            <a:r>
              <a:t/>
            </a:r>
            <a:endParaRPr b="1" sz="2000">
              <a:solidFill>
                <a:schemeClr val="dk1"/>
              </a:solidFill>
              <a:latin typeface="Calibri"/>
              <a:ea typeface="Calibri"/>
              <a:cs typeface="Calibri"/>
              <a:sym typeface="Calibri"/>
            </a:endParaRPr>
          </a:p>
          <a:p>
            <a:pPr indent="0" lvl="0" marL="0" marR="0" rtl="0" algn="l">
              <a:lnSpc>
                <a:spcPct val="150000"/>
              </a:lnSpc>
              <a:spcBef>
                <a:spcPts val="40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hi-IN" sz="2000">
                <a:solidFill>
                  <a:schemeClr val="dk1"/>
                </a:solidFill>
                <a:latin typeface="Calibri"/>
                <a:ea typeface="Calibri"/>
                <a:cs typeface="Calibri"/>
                <a:sym typeface="Calibri"/>
              </a:rPr>
              <a:t>सीएलएफ की भूमिका</a:t>
            </a:r>
            <a:endParaRPr/>
          </a:p>
          <a:p>
            <a:pPr indent="0" lvl="0" marL="457200" marR="0" rtl="0" algn="l">
              <a:spcBef>
                <a:spcPts val="0"/>
              </a:spcBef>
              <a:spcAft>
                <a:spcPts val="0"/>
              </a:spcAft>
              <a:buNone/>
            </a:pPr>
            <a:r>
              <a:t/>
            </a:r>
            <a:endParaRPr sz="2000">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प्रशिक्षण योजना को अंतिम रूप देना और एफएनएचडब्ल्यू सत्र शुरू करने के लिए सूत्रधारों का प्रशिक्षण लेना</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प्रशिक्षण और रोलआउट के लिए रसद व्यवस्था में सहायता</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एसएचजी बैठकों के दौरान एफएनएचडब्ल्यू सत्र रोलआउट में सूत्रधार को सहायता प्रदान करना</a:t>
            </a:r>
            <a:endParaRPr/>
          </a:p>
          <a:p>
            <a:pPr indent="0" lvl="0" marL="0" marR="0" rtl="0" algn="l">
              <a:lnSpc>
                <a:spcPct val="150000"/>
              </a:lnSpc>
              <a:spcBef>
                <a:spcPts val="400"/>
              </a:spcBef>
              <a:spcAft>
                <a:spcPts val="0"/>
              </a:spcAft>
              <a:buNone/>
            </a:pPr>
            <a:r>
              <a:t/>
            </a:r>
            <a:endParaRPr sz="2000">
              <a:solidFill>
                <a:schemeClr val="dk1"/>
              </a:solidFill>
              <a:latin typeface="Calibri"/>
              <a:ea typeface="Calibri"/>
              <a:cs typeface="Calibri"/>
              <a:sym typeface="Calibri"/>
            </a:endParaRPr>
          </a:p>
        </p:txBody>
      </p:sp>
      <p:sp>
        <p:nvSpPr>
          <p:cNvPr id="451" name="Google Shape;451;p30"/>
          <p:cNvSpPr/>
          <p:nvPr/>
        </p:nvSpPr>
        <p:spPr>
          <a:xfrm>
            <a:off x="638902" y="6202460"/>
            <a:ext cx="11553098" cy="276999"/>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राज्य एफएनएचडब्ल्यू परिचालन रणनीति में वर्णित चरणवार रोलआउट के लिए प्राथमिकता वाले विषयों के आधार पर एफएनएचडब्ल्यू सत्र का चयन किया जाना चाहिए।</a:t>
            </a:r>
            <a:endParaRPr b="1" sz="1200">
              <a:solidFill>
                <a:schemeClr val="dk1"/>
              </a:solidFill>
              <a:latin typeface="Calibri"/>
              <a:ea typeface="Calibri"/>
              <a:cs typeface="Calibri"/>
              <a:sym typeface="Calibri"/>
            </a:endParaRPr>
          </a:p>
        </p:txBody>
      </p:sp>
      <p:sp>
        <p:nvSpPr>
          <p:cNvPr id="452" name="Google Shape;452;p30"/>
          <p:cNvSpPr txBox="1"/>
          <p:nvPr/>
        </p:nvSpPr>
        <p:spPr>
          <a:xfrm>
            <a:off x="6230470" y="1696126"/>
            <a:ext cx="5569183" cy="3818966"/>
          </a:xfrm>
          <a:prstGeom prst="rect">
            <a:avLst/>
          </a:prstGeom>
          <a:solidFill>
            <a:srgbClr val="DDEAF6"/>
          </a:solidFill>
          <a:ln cap="flat" cmpd="sng" w="9525">
            <a:solidFill>
              <a:schemeClr val="lt1"/>
            </a:solidFill>
            <a:prstDash val="solid"/>
            <a:miter lim="800000"/>
            <a:headEnd len="sm" w="sm" type="none"/>
            <a:tailEnd len="sm" w="sm" type="none"/>
          </a:ln>
        </p:spPr>
        <p:txBody>
          <a:bodyPr anchorCtr="0" anchor="b" bIns="0" lIns="61550" spcFirstLastPara="1" rIns="0" wrap="square" tIns="0">
            <a:noAutofit/>
          </a:bodyPr>
          <a:lstStyle/>
          <a:p>
            <a:pPr indent="0" lvl="0" marL="0" marR="0" rtl="0" algn="l">
              <a:spcBef>
                <a:spcPts val="0"/>
              </a:spcBef>
              <a:spcAft>
                <a:spcPts val="0"/>
              </a:spcAft>
              <a:buNone/>
            </a:pPr>
            <a:r>
              <a:rPr b="1" lang="hi-IN" sz="2000">
                <a:solidFill>
                  <a:schemeClr val="dk1"/>
                </a:solidFill>
                <a:latin typeface="Calibri"/>
                <a:ea typeface="Calibri"/>
                <a:cs typeface="Calibri"/>
                <a:sym typeface="Calibri"/>
              </a:rPr>
              <a:t>वीओ की भूमिका</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एसएचजी बैठकों के दौरान एफएनएचडब्ल्यू सत्र रोलआउट में सूत्रधार को सहायता प्रदान करना</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प्रशिक्षण और रोलआउट के लिए रसद व्यवस्था में सहायता</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एफएनएचडब्ल्यू सत्रों के लिए विशिष्ट लक्षित समूहों (जैसे किशोर लड़कियों और नवविवाहितों आदि) को जुटाना</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प्रासंगिक सत्रों में भाग लेने के लिए आंगनवाड़ी कार्यकर्ता/आशा के साथ समन्वय करें</a:t>
            </a:r>
            <a:endParaRPr/>
          </a:p>
        </p:txBody>
      </p:sp>
      <p:sp>
        <p:nvSpPr>
          <p:cNvPr id="453" name="Google Shape;453;p30"/>
          <p:cNvSpPr/>
          <p:nvPr/>
        </p:nvSpPr>
        <p:spPr>
          <a:xfrm>
            <a:off x="838198" y="429585"/>
            <a:ext cx="9469583"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30"/>
          <p:cNvSpPr txBox="1"/>
          <p:nvPr/>
        </p:nvSpPr>
        <p:spPr>
          <a:xfrm>
            <a:off x="838198" y="488738"/>
            <a:ext cx="9469584" cy="66715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Calibri"/>
              <a:buNone/>
            </a:pPr>
            <a:r>
              <a:rPr b="1" lang="hi-IN" sz="3200">
                <a:solidFill>
                  <a:schemeClr val="lt1"/>
                </a:solidFill>
                <a:latin typeface="Calibri"/>
                <a:ea typeface="Calibri"/>
                <a:cs typeface="Calibri"/>
                <a:sym typeface="Calibri"/>
              </a:rPr>
              <a:t>1. </a:t>
            </a:r>
            <a:r>
              <a:rPr lang="hi-IN" sz="3200">
                <a:solidFill>
                  <a:schemeClr val="lt1"/>
                </a:solidFill>
                <a:latin typeface="Calibri"/>
                <a:ea typeface="Calibri"/>
                <a:cs typeface="Calibri"/>
                <a:sym typeface="Calibri"/>
              </a:rPr>
              <a:t>मासिक बैठकों के दौरान एफएनएचडब्ल्यू सत्रों की शुरूआत</a:t>
            </a:r>
            <a:endParaRPr b="1" sz="3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1"/>
          <p:cNvSpPr/>
          <p:nvPr/>
        </p:nvSpPr>
        <p:spPr>
          <a:xfrm>
            <a:off x="855261" y="251094"/>
            <a:ext cx="9317183"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31"/>
          <p:cNvSpPr txBox="1"/>
          <p:nvPr>
            <p:ph type="title"/>
          </p:nvPr>
        </p:nvSpPr>
        <p:spPr>
          <a:xfrm>
            <a:off x="902017" y="292530"/>
            <a:ext cx="9147721" cy="74383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lang="hi-IN" sz="3200">
                <a:solidFill>
                  <a:schemeClr val="lt1"/>
                </a:solidFill>
              </a:rPr>
              <a:t>एफएनएचडब्ल्यू क्षमता निर्माण के लिए सुझाए गए कैस्केड</a:t>
            </a:r>
            <a:endParaRPr b="1" sz="3200">
              <a:solidFill>
                <a:schemeClr val="lt1"/>
              </a:solidFill>
            </a:endParaRPr>
          </a:p>
        </p:txBody>
      </p:sp>
      <p:cxnSp>
        <p:nvCxnSpPr>
          <p:cNvPr id="461" name="Google Shape;461;p31"/>
          <p:cNvCxnSpPr/>
          <p:nvPr/>
        </p:nvCxnSpPr>
        <p:spPr>
          <a:xfrm>
            <a:off x="4348162" y="3265966"/>
            <a:ext cx="1893918" cy="0"/>
          </a:xfrm>
          <a:prstGeom prst="straightConnector1">
            <a:avLst/>
          </a:prstGeom>
          <a:noFill/>
          <a:ln cap="flat" cmpd="sng" w="12700">
            <a:solidFill>
              <a:srgbClr val="1E4E79"/>
            </a:solidFill>
            <a:prstDash val="dash"/>
            <a:miter lim="800000"/>
            <a:headEnd len="sm" w="sm" type="none"/>
            <a:tailEnd len="sm" w="sm" type="none"/>
          </a:ln>
        </p:spPr>
      </p:cxnSp>
      <p:cxnSp>
        <p:nvCxnSpPr>
          <p:cNvPr id="462" name="Google Shape;462;p31"/>
          <p:cNvCxnSpPr/>
          <p:nvPr/>
        </p:nvCxnSpPr>
        <p:spPr>
          <a:xfrm>
            <a:off x="5235797" y="5303253"/>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463" name="Google Shape;463;p31"/>
          <p:cNvCxnSpPr/>
          <p:nvPr/>
        </p:nvCxnSpPr>
        <p:spPr>
          <a:xfrm>
            <a:off x="5363284" y="5086537"/>
            <a:ext cx="0" cy="212996"/>
          </a:xfrm>
          <a:prstGeom prst="straightConnector1">
            <a:avLst/>
          </a:prstGeom>
          <a:noFill/>
          <a:ln cap="flat" cmpd="sng" w="19050">
            <a:solidFill>
              <a:schemeClr val="dk1"/>
            </a:solidFill>
            <a:prstDash val="solid"/>
            <a:miter lim="800000"/>
            <a:headEnd len="sm" w="sm" type="none"/>
            <a:tailEnd len="sm" w="sm" type="none"/>
          </a:ln>
        </p:spPr>
      </p:cxnSp>
      <p:cxnSp>
        <p:nvCxnSpPr>
          <p:cNvPr id="464" name="Google Shape;464;p31"/>
          <p:cNvCxnSpPr/>
          <p:nvPr/>
        </p:nvCxnSpPr>
        <p:spPr>
          <a:xfrm>
            <a:off x="1173798" y="5303253"/>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465" name="Google Shape;465;p31"/>
          <p:cNvCxnSpPr/>
          <p:nvPr/>
        </p:nvCxnSpPr>
        <p:spPr>
          <a:xfrm>
            <a:off x="1367522" y="5699023"/>
            <a:ext cx="0" cy="212996"/>
          </a:xfrm>
          <a:prstGeom prst="straightConnector1">
            <a:avLst/>
          </a:prstGeom>
          <a:noFill/>
          <a:ln cap="flat" cmpd="sng" w="19050">
            <a:solidFill>
              <a:schemeClr val="dk1"/>
            </a:solidFill>
            <a:prstDash val="solid"/>
            <a:miter lim="800000"/>
            <a:headEnd len="sm" w="sm" type="none"/>
            <a:tailEnd len="sm" w="sm" type="none"/>
          </a:ln>
        </p:spPr>
      </p:cxnSp>
      <p:cxnSp>
        <p:nvCxnSpPr>
          <p:cNvPr id="466" name="Google Shape;466;p31"/>
          <p:cNvCxnSpPr/>
          <p:nvPr/>
        </p:nvCxnSpPr>
        <p:spPr>
          <a:xfrm>
            <a:off x="2188682" y="5303253"/>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467" name="Google Shape;467;p31"/>
          <p:cNvCxnSpPr/>
          <p:nvPr/>
        </p:nvCxnSpPr>
        <p:spPr>
          <a:xfrm>
            <a:off x="2316170" y="5571451"/>
            <a:ext cx="0" cy="212996"/>
          </a:xfrm>
          <a:prstGeom prst="straightConnector1">
            <a:avLst/>
          </a:prstGeom>
          <a:noFill/>
          <a:ln cap="flat" cmpd="sng" w="19050">
            <a:solidFill>
              <a:schemeClr val="dk1"/>
            </a:solidFill>
            <a:prstDash val="solid"/>
            <a:miter lim="800000"/>
            <a:headEnd len="sm" w="sm" type="none"/>
            <a:tailEnd len="sm" w="sm" type="none"/>
          </a:ln>
        </p:spPr>
      </p:cxnSp>
      <p:cxnSp>
        <p:nvCxnSpPr>
          <p:cNvPr id="468" name="Google Shape;468;p31"/>
          <p:cNvCxnSpPr/>
          <p:nvPr/>
        </p:nvCxnSpPr>
        <p:spPr>
          <a:xfrm>
            <a:off x="3245419" y="5303253"/>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469" name="Google Shape;469;p31"/>
          <p:cNvCxnSpPr/>
          <p:nvPr/>
        </p:nvCxnSpPr>
        <p:spPr>
          <a:xfrm>
            <a:off x="3372907" y="5571451"/>
            <a:ext cx="0" cy="212996"/>
          </a:xfrm>
          <a:prstGeom prst="straightConnector1">
            <a:avLst/>
          </a:prstGeom>
          <a:noFill/>
          <a:ln cap="flat" cmpd="sng" w="19050">
            <a:solidFill>
              <a:schemeClr val="dk1"/>
            </a:solidFill>
            <a:prstDash val="solid"/>
            <a:miter lim="800000"/>
            <a:headEnd len="sm" w="sm" type="none"/>
            <a:tailEnd len="sm" w="sm" type="none"/>
          </a:ln>
        </p:spPr>
      </p:cxnSp>
      <p:cxnSp>
        <p:nvCxnSpPr>
          <p:cNvPr id="470" name="Google Shape;470;p31"/>
          <p:cNvCxnSpPr/>
          <p:nvPr/>
        </p:nvCxnSpPr>
        <p:spPr>
          <a:xfrm>
            <a:off x="4295291" y="5303253"/>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471" name="Google Shape;471;p31"/>
          <p:cNvCxnSpPr/>
          <p:nvPr/>
        </p:nvCxnSpPr>
        <p:spPr>
          <a:xfrm>
            <a:off x="4422779" y="5571451"/>
            <a:ext cx="0" cy="212996"/>
          </a:xfrm>
          <a:prstGeom prst="straightConnector1">
            <a:avLst/>
          </a:prstGeom>
          <a:noFill/>
          <a:ln cap="flat" cmpd="sng" w="19050">
            <a:solidFill>
              <a:schemeClr val="dk1"/>
            </a:solidFill>
            <a:prstDash val="solid"/>
            <a:miter lim="800000"/>
            <a:headEnd len="sm" w="sm" type="none"/>
            <a:tailEnd len="sm" w="sm" type="none"/>
          </a:ln>
        </p:spPr>
      </p:cxnSp>
      <p:sp>
        <p:nvSpPr>
          <p:cNvPr id="472" name="Google Shape;472;p31"/>
          <p:cNvSpPr/>
          <p:nvPr/>
        </p:nvSpPr>
        <p:spPr>
          <a:xfrm>
            <a:off x="2180146" y="1866780"/>
            <a:ext cx="2880632" cy="523426"/>
          </a:xfrm>
          <a:prstGeom prst="roundRect">
            <a:avLst>
              <a:gd fmla="val 16667" name="adj"/>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200">
                <a:solidFill>
                  <a:srgbClr val="C00000"/>
                </a:solidFill>
                <a:latin typeface="Calibri"/>
                <a:ea typeface="Calibri"/>
                <a:cs typeface="Calibri"/>
                <a:sym typeface="Calibri"/>
              </a:rPr>
              <a:t>Mater Trainers (NMMU, Partners, NIRD, NRP)</a:t>
            </a:r>
            <a:endParaRPr/>
          </a:p>
        </p:txBody>
      </p:sp>
      <p:sp>
        <p:nvSpPr>
          <p:cNvPr id="473" name="Google Shape;473;p31"/>
          <p:cNvSpPr/>
          <p:nvPr/>
        </p:nvSpPr>
        <p:spPr>
          <a:xfrm>
            <a:off x="1787096" y="3029541"/>
            <a:ext cx="3576187" cy="310217"/>
          </a:xfrm>
          <a:prstGeom prst="roundRect">
            <a:avLst>
              <a:gd fmla="val 16667" name="adj"/>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200">
                <a:solidFill>
                  <a:srgbClr val="C00000"/>
                </a:solidFill>
                <a:latin typeface="Calibri"/>
                <a:ea typeface="Calibri"/>
                <a:cs typeface="Calibri"/>
                <a:sym typeface="Calibri"/>
              </a:rPr>
              <a:t>State level Trainers</a:t>
            </a:r>
            <a:endParaRPr/>
          </a:p>
        </p:txBody>
      </p:sp>
      <p:sp>
        <p:nvSpPr>
          <p:cNvPr id="474" name="Google Shape;474;p31"/>
          <p:cNvSpPr/>
          <p:nvPr/>
        </p:nvSpPr>
        <p:spPr>
          <a:xfrm>
            <a:off x="1468551" y="3944060"/>
            <a:ext cx="3710525" cy="280168"/>
          </a:xfrm>
          <a:prstGeom prst="roundRect">
            <a:avLst>
              <a:gd fmla="val 16667" name="adj"/>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200">
                <a:solidFill>
                  <a:srgbClr val="C00000"/>
                </a:solidFill>
                <a:latin typeface="Calibri"/>
                <a:ea typeface="Calibri"/>
                <a:cs typeface="Calibri"/>
                <a:sym typeface="Calibri"/>
              </a:rPr>
              <a:t>Community level Trainers </a:t>
            </a:r>
            <a:endParaRPr/>
          </a:p>
        </p:txBody>
      </p:sp>
      <p:sp>
        <p:nvSpPr>
          <p:cNvPr id="475" name="Google Shape;475;p31"/>
          <p:cNvSpPr/>
          <p:nvPr/>
        </p:nvSpPr>
        <p:spPr>
          <a:xfrm>
            <a:off x="855261" y="5294073"/>
            <a:ext cx="6181756" cy="305516"/>
          </a:xfrm>
          <a:prstGeom prst="roundRect">
            <a:avLst>
              <a:gd fmla="val 16667" name="adj"/>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200">
                <a:solidFill>
                  <a:srgbClr val="C00000"/>
                </a:solidFill>
                <a:latin typeface="Calibri"/>
                <a:ea typeface="Calibri"/>
                <a:cs typeface="Calibri"/>
                <a:sym typeface="Calibri"/>
              </a:rPr>
              <a:t>Trainers of SHG members</a:t>
            </a:r>
            <a:endParaRPr/>
          </a:p>
        </p:txBody>
      </p:sp>
      <p:pic>
        <p:nvPicPr>
          <p:cNvPr id="476" name="Google Shape;476;p31"/>
          <p:cNvPicPr preferRelativeResize="0"/>
          <p:nvPr/>
        </p:nvPicPr>
        <p:blipFill rotWithShape="1">
          <a:blip r:embed="rId3">
            <a:alphaModFix/>
          </a:blip>
          <a:srcRect b="0" l="0" r="0" t="0"/>
          <a:stretch/>
        </p:blipFill>
        <p:spPr>
          <a:xfrm>
            <a:off x="1885532" y="2475715"/>
            <a:ext cx="708758" cy="671357"/>
          </a:xfrm>
          <a:prstGeom prst="rect">
            <a:avLst/>
          </a:prstGeom>
          <a:noFill/>
          <a:ln>
            <a:noFill/>
          </a:ln>
        </p:spPr>
      </p:pic>
      <p:pic>
        <p:nvPicPr>
          <p:cNvPr id="477" name="Google Shape;477;p31"/>
          <p:cNvPicPr preferRelativeResize="0"/>
          <p:nvPr/>
        </p:nvPicPr>
        <p:blipFill rotWithShape="1">
          <a:blip r:embed="rId4">
            <a:alphaModFix/>
          </a:blip>
          <a:srcRect b="0" l="0" r="0" t="0"/>
          <a:stretch/>
        </p:blipFill>
        <p:spPr>
          <a:xfrm>
            <a:off x="3025917" y="2475715"/>
            <a:ext cx="708758" cy="671357"/>
          </a:xfrm>
          <a:prstGeom prst="rect">
            <a:avLst/>
          </a:prstGeom>
          <a:noFill/>
          <a:ln>
            <a:noFill/>
          </a:ln>
        </p:spPr>
      </p:pic>
      <p:pic>
        <p:nvPicPr>
          <p:cNvPr id="478" name="Google Shape;478;p31"/>
          <p:cNvPicPr preferRelativeResize="0"/>
          <p:nvPr/>
        </p:nvPicPr>
        <p:blipFill rotWithShape="1">
          <a:blip r:embed="rId5">
            <a:alphaModFix/>
          </a:blip>
          <a:srcRect b="0" l="0" r="0" t="0"/>
          <a:stretch/>
        </p:blipFill>
        <p:spPr>
          <a:xfrm>
            <a:off x="3861254" y="2483624"/>
            <a:ext cx="708758" cy="671357"/>
          </a:xfrm>
          <a:prstGeom prst="rect">
            <a:avLst/>
          </a:prstGeom>
          <a:noFill/>
          <a:ln>
            <a:noFill/>
          </a:ln>
        </p:spPr>
      </p:pic>
      <p:pic>
        <p:nvPicPr>
          <p:cNvPr id="479" name="Google Shape;479;p31"/>
          <p:cNvPicPr preferRelativeResize="0"/>
          <p:nvPr/>
        </p:nvPicPr>
        <p:blipFill rotWithShape="1">
          <a:blip r:embed="rId6">
            <a:alphaModFix/>
          </a:blip>
          <a:srcRect b="0" l="0" r="0" t="0"/>
          <a:stretch/>
        </p:blipFill>
        <p:spPr>
          <a:xfrm>
            <a:off x="2109762" y="3597039"/>
            <a:ext cx="282879" cy="345569"/>
          </a:xfrm>
          <a:prstGeom prst="rect">
            <a:avLst/>
          </a:prstGeom>
          <a:noFill/>
          <a:ln>
            <a:noFill/>
          </a:ln>
        </p:spPr>
      </p:pic>
      <p:pic>
        <p:nvPicPr>
          <p:cNvPr id="480" name="Google Shape;480;p31"/>
          <p:cNvPicPr preferRelativeResize="0"/>
          <p:nvPr/>
        </p:nvPicPr>
        <p:blipFill rotWithShape="1">
          <a:blip r:embed="rId7">
            <a:alphaModFix/>
          </a:blip>
          <a:srcRect b="0" l="0" r="0" t="0"/>
          <a:stretch/>
        </p:blipFill>
        <p:spPr>
          <a:xfrm>
            <a:off x="2320390" y="3597039"/>
            <a:ext cx="282879" cy="345569"/>
          </a:xfrm>
          <a:prstGeom prst="rect">
            <a:avLst/>
          </a:prstGeom>
          <a:noFill/>
          <a:ln>
            <a:noFill/>
          </a:ln>
        </p:spPr>
      </p:pic>
      <p:pic>
        <p:nvPicPr>
          <p:cNvPr id="481" name="Google Shape;481;p31"/>
          <p:cNvPicPr preferRelativeResize="0"/>
          <p:nvPr/>
        </p:nvPicPr>
        <p:blipFill rotWithShape="1">
          <a:blip r:embed="rId8">
            <a:alphaModFix/>
          </a:blip>
          <a:srcRect b="0" l="0" r="0" t="0"/>
          <a:stretch/>
        </p:blipFill>
        <p:spPr>
          <a:xfrm>
            <a:off x="2558741" y="3597039"/>
            <a:ext cx="282879" cy="345569"/>
          </a:xfrm>
          <a:prstGeom prst="rect">
            <a:avLst/>
          </a:prstGeom>
          <a:noFill/>
          <a:ln>
            <a:noFill/>
          </a:ln>
        </p:spPr>
      </p:pic>
      <p:pic>
        <p:nvPicPr>
          <p:cNvPr id="482" name="Google Shape;482;p31"/>
          <p:cNvPicPr preferRelativeResize="0"/>
          <p:nvPr/>
        </p:nvPicPr>
        <p:blipFill rotWithShape="1">
          <a:blip r:embed="rId6">
            <a:alphaModFix/>
          </a:blip>
          <a:srcRect b="0" l="0" r="0" t="0"/>
          <a:stretch/>
        </p:blipFill>
        <p:spPr>
          <a:xfrm>
            <a:off x="3805972" y="3597039"/>
            <a:ext cx="282879" cy="345569"/>
          </a:xfrm>
          <a:prstGeom prst="rect">
            <a:avLst/>
          </a:prstGeom>
          <a:noFill/>
          <a:ln>
            <a:noFill/>
          </a:ln>
        </p:spPr>
      </p:pic>
      <p:pic>
        <p:nvPicPr>
          <p:cNvPr id="483" name="Google Shape;483;p31"/>
          <p:cNvPicPr preferRelativeResize="0"/>
          <p:nvPr/>
        </p:nvPicPr>
        <p:blipFill rotWithShape="1">
          <a:blip r:embed="rId7">
            <a:alphaModFix/>
          </a:blip>
          <a:srcRect b="0" l="0" r="0" t="0"/>
          <a:stretch/>
        </p:blipFill>
        <p:spPr>
          <a:xfrm>
            <a:off x="4016600" y="3597039"/>
            <a:ext cx="282879" cy="345569"/>
          </a:xfrm>
          <a:prstGeom prst="rect">
            <a:avLst/>
          </a:prstGeom>
          <a:noFill/>
          <a:ln>
            <a:noFill/>
          </a:ln>
        </p:spPr>
      </p:pic>
      <p:pic>
        <p:nvPicPr>
          <p:cNvPr id="484" name="Google Shape;484;p31"/>
          <p:cNvPicPr preferRelativeResize="0"/>
          <p:nvPr/>
        </p:nvPicPr>
        <p:blipFill rotWithShape="1">
          <a:blip r:embed="rId8">
            <a:alphaModFix/>
          </a:blip>
          <a:srcRect b="0" l="0" r="0" t="0"/>
          <a:stretch/>
        </p:blipFill>
        <p:spPr>
          <a:xfrm>
            <a:off x="4254951" y="3597039"/>
            <a:ext cx="282879" cy="345569"/>
          </a:xfrm>
          <a:prstGeom prst="rect">
            <a:avLst/>
          </a:prstGeom>
          <a:noFill/>
          <a:ln>
            <a:noFill/>
          </a:ln>
        </p:spPr>
      </p:pic>
      <p:pic>
        <p:nvPicPr>
          <p:cNvPr id="485" name="Google Shape;485;p31"/>
          <p:cNvPicPr preferRelativeResize="0"/>
          <p:nvPr/>
        </p:nvPicPr>
        <p:blipFill rotWithShape="1">
          <a:blip r:embed="rId6">
            <a:alphaModFix/>
          </a:blip>
          <a:srcRect b="0" l="0" r="0" t="0"/>
          <a:stretch/>
        </p:blipFill>
        <p:spPr>
          <a:xfrm>
            <a:off x="1484317" y="4853399"/>
            <a:ext cx="282879" cy="345569"/>
          </a:xfrm>
          <a:prstGeom prst="rect">
            <a:avLst/>
          </a:prstGeom>
          <a:noFill/>
          <a:ln>
            <a:noFill/>
          </a:ln>
        </p:spPr>
      </p:pic>
      <p:pic>
        <p:nvPicPr>
          <p:cNvPr id="486" name="Google Shape;486;p31"/>
          <p:cNvPicPr preferRelativeResize="0"/>
          <p:nvPr/>
        </p:nvPicPr>
        <p:blipFill rotWithShape="1">
          <a:blip r:embed="rId7">
            <a:alphaModFix/>
          </a:blip>
          <a:srcRect b="0" l="0" r="0" t="0"/>
          <a:stretch/>
        </p:blipFill>
        <p:spPr>
          <a:xfrm>
            <a:off x="1694945" y="4853399"/>
            <a:ext cx="282879" cy="345569"/>
          </a:xfrm>
          <a:prstGeom prst="rect">
            <a:avLst/>
          </a:prstGeom>
          <a:noFill/>
          <a:ln>
            <a:noFill/>
          </a:ln>
        </p:spPr>
      </p:pic>
      <p:pic>
        <p:nvPicPr>
          <p:cNvPr id="487" name="Google Shape;487;p31"/>
          <p:cNvPicPr preferRelativeResize="0"/>
          <p:nvPr/>
        </p:nvPicPr>
        <p:blipFill rotWithShape="1">
          <a:blip r:embed="rId8">
            <a:alphaModFix/>
          </a:blip>
          <a:srcRect b="0" l="0" r="0" t="0"/>
          <a:stretch/>
        </p:blipFill>
        <p:spPr>
          <a:xfrm>
            <a:off x="1933295" y="4853399"/>
            <a:ext cx="282879" cy="345569"/>
          </a:xfrm>
          <a:prstGeom prst="rect">
            <a:avLst/>
          </a:prstGeom>
          <a:noFill/>
          <a:ln>
            <a:noFill/>
          </a:ln>
        </p:spPr>
      </p:pic>
      <p:pic>
        <p:nvPicPr>
          <p:cNvPr id="488" name="Google Shape;488;p31"/>
          <p:cNvPicPr preferRelativeResize="0"/>
          <p:nvPr/>
        </p:nvPicPr>
        <p:blipFill rotWithShape="1">
          <a:blip r:embed="rId6">
            <a:alphaModFix/>
          </a:blip>
          <a:srcRect b="0" l="0" r="0" t="0"/>
          <a:stretch/>
        </p:blipFill>
        <p:spPr>
          <a:xfrm>
            <a:off x="2978576" y="4853399"/>
            <a:ext cx="282879" cy="345569"/>
          </a:xfrm>
          <a:prstGeom prst="rect">
            <a:avLst/>
          </a:prstGeom>
          <a:noFill/>
          <a:ln>
            <a:noFill/>
          </a:ln>
        </p:spPr>
      </p:pic>
      <p:pic>
        <p:nvPicPr>
          <p:cNvPr id="489" name="Google Shape;489;p31"/>
          <p:cNvPicPr preferRelativeResize="0"/>
          <p:nvPr/>
        </p:nvPicPr>
        <p:blipFill rotWithShape="1">
          <a:blip r:embed="rId7">
            <a:alphaModFix/>
          </a:blip>
          <a:srcRect b="0" l="0" r="0" t="0"/>
          <a:stretch/>
        </p:blipFill>
        <p:spPr>
          <a:xfrm>
            <a:off x="3189204" y="4853399"/>
            <a:ext cx="282879" cy="345569"/>
          </a:xfrm>
          <a:prstGeom prst="rect">
            <a:avLst/>
          </a:prstGeom>
          <a:noFill/>
          <a:ln>
            <a:noFill/>
          </a:ln>
        </p:spPr>
      </p:pic>
      <p:pic>
        <p:nvPicPr>
          <p:cNvPr id="490" name="Google Shape;490;p31"/>
          <p:cNvPicPr preferRelativeResize="0"/>
          <p:nvPr/>
        </p:nvPicPr>
        <p:blipFill rotWithShape="1">
          <a:blip r:embed="rId8">
            <a:alphaModFix/>
          </a:blip>
          <a:srcRect b="0" l="0" r="0" t="0"/>
          <a:stretch/>
        </p:blipFill>
        <p:spPr>
          <a:xfrm>
            <a:off x="3427555" y="4853399"/>
            <a:ext cx="282879" cy="345569"/>
          </a:xfrm>
          <a:prstGeom prst="rect">
            <a:avLst/>
          </a:prstGeom>
          <a:noFill/>
          <a:ln>
            <a:noFill/>
          </a:ln>
        </p:spPr>
      </p:pic>
      <p:pic>
        <p:nvPicPr>
          <p:cNvPr id="491" name="Google Shape;491;p31"/>
          <p:cNvPicPr preferRelativeResize="0"/>
          <p:nvPr/>
        </p:nvPicPr>
        <p:blipFill rotWithShape="1">
          <a:blip r:embed="rId6">
            <a:alphaModFix/>
          </a:blip>
          <a:srcRect b="0" l="0" r="0" t="0"/>
          <a:stretch/>
        </p:blipFill>
        <p:spPr>
          <a:xfrm>
            <a:off x="4447218" y="4853399"/>
            <a:ext cx="282879" cy="345569"/>
          </a:xfrm>
          <a:prstGeom prst="rect">
            <a:avLst/>
          </a:prstGeom>
          <a:noFill/>
          <a:ln>
            <a:noFill/>
          </a:ln>
        </p:spPr>
      </p:pic>
      <p:pic>
        <p:nvPicPr>
          <p:cNvPr id="492" name="Google Shape;492;p31"/>
          <p:cNvPicPr preferRelativeResize="0"/>
          <p:nvPr/>
        </p:nvPicPr>
        <p:blipFill rotWithShape="1">
          <a:blip r:embed="rId7">
            <a:alphaModFix/>
          </a:blip>
          <a:srcRect b="0" l="0" r="0" t="0"/>
          <a:stretch/>
        </p:blipFill>
        <p:spPr>
          <a:xfrm>
            <a:off x="4657846" y="4853399"/>
            <a:ext cx="282879" cy="345569"/>
          </a:xfrm>
          <a:prstGeom prst="rect">
            <a:avLst/>
          </a:prstGeom>
          <a:noFill/>
          <a:ln>
            <a:noFill/>
          </a:ln>
        </p:spPr>
      </p:pic>
      <p:pic>
        <p:nvPicPr>
          <p:cNvPr id="493" name="Google Shape;493;p31"/>
          <p:cNvPicPr preferRelativeResize="0"/>
          <p:nvPr/>
        </p:nvPicPr>
        <p:blipFill rotWithShape="1">
          <a:blip r:embed="rId8">
            <a:alphaModFix/>
          </a:blip>
          <a:srcRect b="0" l="0" r="0" t="0"/>
          <a:stretch/>
        </p:blipFill>
        <p:spPr>
          <a:xfrm>
            <a:off x="4896197" y="4853399"/>
            <a:ext cx="282879" cy="345569"/>
          </a:xfrm>
          <a:prstGeom prst="rect">
            <a:avLst/>
          </a:prstGeom>
          <a:noFill/>
          <a:ln>
            <a:noFill/>
          </a:ln>
        </p:spPr>
      </p:pic>
      <p:pic>
        <p:nvPicPr>
          <p:cNvPr id="494" name="Google Shape;494;p31"/>
          <p:cNvPicPr preferRelativeResize="0"/>
          <p:nvPr/>
        </p:nvPicPr>
        <p:blipFill rotWithShape="1">
          <a:blip r:embed="rId6">
            <a:alphaModFix/>
          </a:blip>
          <a:srcRect b="0" l="0" r="0" t="0"/>
          <a:stretch/>
        </p:blipFill>
        <p:spPr>
          <a:xfrm>
            <a:off x="938709" y="5786304"/>
            <a:ext cx="354514" cy="345569"/>
          </a:xfrm>
          <a:prstGeom prst="rect">
            <a:avLst/>
          </a:prstGeom>
          <a:noFill/>
          <a:ln>
            <a:noFill/>
          </a:ln>
        </p:spPr>
      </p:pic>
      <p:pic>
        <p:nvPicPr>
          <p:cNvPr id="495" name="Google Shape;495;p31"/>
          <p:cNvPicPr preferRelativeResize="0"/>
          <p:nvPr/>
        </p:nvPicPr>
        <p:blipFill rotWithShape="1">
          <a:blip r:embed="rId7">
            <a:alphaModFix/>
          </a:blip>
          <a:srcRect b="0" l="0" r="0" t="0"/>
          <a:stretch/>
        </p:blipFill>
        <p:spPr>
          <a:xfrm>
            <a:off x="1149336" y="5786304"/>
            <a:ext cx="282879" cy="345569"/>
          </a:xfrm>
          <a:prstGeom prst="rect">
            <a:avLst/>
          </a:prstGeom>
          <a:noFill/>
          <a:ln>
            <a:noFill/>
          </a:ln>
        </p:spPr>
      </p:pic>
      <p:pic>
        <p:nvPicPr>
          <p:cNvPr id="496" name="Google Shape;496;p31"/>
          <p:cNvPicPr preferRelativeResize="0"/>
          <p:nvPr/>
        </p:nvPicPr>
        <p:blipFill rotWithShape="1">
          <a:blip r:embed="rId8">
            <a:alphaModFix/>
          </a:blip>
          <a:srcRect b="0" l="0" r="0" t="0"/>
          <a:stretch/>
        </p:blipFill>
        <p:spPr>
          <a:xfrm>
            <a:off x="1387687" y="5786304"/>
            <a:ext cx="282879" cy="345569"/>
          </a:xfrm>
          <a:prstGeom prst="rect">
            <a:avLst/>
          </a:prstGeom>
          <a:noFill/>
          <a:ln>
            <a:noFill/>
          </a:ln>
        </p:spPr>
      </p:pic>
      <p:pic>
        <p:nvPicPr>
          <p:cNvPr id="497" name="Google Shape;497;p31"/>
          <p:cNvPicPr preferRelativeResize="0"/>
          <p:nvPr/>
        </p:nvPicPr>
        <p:blipFill rotWithShape="1">
          <a:blip r:embed="rId6">
            <a:alphaModFix/>
          </a:blip>
          <a:srcRect b="0" l="0" r="0" t="0"/>
          <a:stretch/>
        </p:blipFill>
        <p:spPr>
          <a:xfrm>
            <a:off x="1955315" y="5786304"/>
            <a:ext cx="282879" cy="345569"/>
          </a:xfrm>
          <a:prstGeom prst="rect">
            <a:avLst/>
          </a:prstGeom>
          <a:noFill/>
          <a:ln>
            <a:noFill/>
          </a:ln>
        </p:spPr>
      </p:pic>
      <p:pic>
        <p:nvPicPr>
          <p:cNvPr id="498" name="Google Shape;498;p31"/>
          <p:cNvPicPr preferRelativeResize="0"/>
          <p:nvPr/>
        </p:nvPicPr>
        <p:blipFill rotWithShape="1">
          <a:blip r:embed="rId7">
            <a:alphaModFix/>
          </a:blip>
          <a:srcRect b="0" l="0" r="0" t="0"/>
          <a:stretch/>
        </p:blipFill>
        <p:spPr>
          <a:xfrm>
            <a:off x="2165943" y="5786304"/>
            <a:ext cx="282879" cy="345569"/>
          </a:xfrm>
          <a:prstGeom prst="rect">
            <a:avLst/>
          </a:prstGeom>
          <a:noFill/>
          <a:ln>
            <a:noFill/>
          </a:ln>
        </p:spPr>
      </p:pic>
      <p:pic>
        <p:nvPicPr>
          <p:cNvPr id="499" name="Google Shape;499;p31"/>
          <p:cNvPicPr preferRelativeResize="0"/>
          <p:nvPr/>
        </p:nvPicPr>
        <p:blipFill rotWithShape="1">
          <a:blip r:embed="rId8">
            <a:alphaModFix/>
          </a:blip>
          <a:srcRect b="0" l="0" r="0" t="0"/>
          <a:stretch/>
        </p:blipFill>
        <p:spPr>
          <a:xfrm>
            <a:off x="2404294" y="5786304"/>
            <a:ext cx="282879" cy="345569"/>
          </a:xfrm>
          <a:prstGeom prst="rect">
            <a:avLst/>
          </a:prstGeom>
          <a:noFill/>
          <a:ln>
            <a:noFill/>
          </a:ln>
        </p:spPr>
      </p:pic>
      <p:pic>
        <p:nvPicPr>
          <p:cNvPr id="500" name="Google Shape;500;p31"/>
          <p:cNvPicPr preferRelativeResize="0"/>
          <p:nvPr/>
        </p:nvPicPr>
        <p:blipFill rotWithShape="1">
          <a:blip r:embed="rId6">
            <a:alphaModFix/>
          </a:blip>
          <a:srcRect b="0" l="0" r="0" t="0"/>
          <a:stretch/>
        </p:blipFill>
        <p:spPr>
          <a:xfrm>
            <a:off x="3038292" y="5786304"/>
            <a:ext cx="282879" cy="345569"/>
          </a:xfrm>
          <a:prstGeom prst="rect">
            <a:avLst/>
          </a:prstGeom>
          <a:noFill/>
          <a:ln>
            <a:noFill/>
          </a:ln>
        </p:spPr>
      </p:pic>
      <p:pic>
        <p:nvPicPr>
          <p:cNvPr id="501" name="Google Shape;501;p31"/>
          <p:cNvPicPr preferRelativeResize="0"/>
          <p:nvPr/>
        </p:nvPicPr>
        <p:blipFill rotWithShape="1">
          <a:blip r:embed="rId7">
            <a:alphaModFix/>
          </a:blip>
          <a:srcRect b="0" l="0" r="0" t="0"/>
          <a:stretch/>
        </p:blipFill>
        <p:spPr>
          <a:xfrm>
            <a:off x="3248920" y="5786304"/>
            <a:ext cx="282879" cy="345569"/>
          </a:xfrm>
          <a:prstGeom prst="rect">
            <a:avLst/>
          </a:prstGeom>
          <a:noFill/>
          <a:ln>
            <a:noFill/>
          </a:ln>
        </p:spPr>
      </p:pic>
      <p:pic>
        <p:nvPicPr>
          <p:cNvPr id="502" name="Google Shape;502;p31"/>
          <p:cNvPicPr preferRelativeResize="0"/>
          <p:nvPr/>
        </p:nvPicPr>
        <p:blipFill rotWithShape="1">
          <a:blip r:embed="rId8">
            <a:alphaModFix/>
          </a:blip>
          <a:srcRect b="0" l="0" r="0" t="0"/>
          <a:stretch/>
        </p:blipFill>
        <p:spPr>
          <a:xfrm>
            <a:off x="3487271" y="5786304"/>
            <a:ext cx="282879" cy="345569"/>
          </a:xfrm>
          <a:prstGeom prst="rect">
            <a:avLst/>
          </a:prstGeom>
          <a:noFill/>
          <a:ln>
            <a:noFill/>
          </a:ln>
        </p:spPr>
      </p:pic>
      <p:pic>
        <p:nvPicPr>
          <p:cNvPr id="503" name="Google Shape;503;p31"/>
          <p:cNvPicPr preferRelativeResize="0"/>
          <p:nvPr/>
        </p:nvPicPr>
        <p:blipFill rotWithShape="1">
          <a:blip r:embed="rId6">
            <a:alphaModFix/>
          </a:blip>
          <a:srcRect b="0" l="0" r="0" t="0"/>
          <a:stretch/>
        </p:blipFill>
        <p:spPr>
          <a:xfrm>
            <a:off x="4081806" y="5786304"/>
            <a:ext cx="282879" cy="345569"/>
          </a:xfrm>
          <a:prstGeom prst="rect">
            <a:avLst/>
          </a:prstGeom>
          <a:noFill/>
          <a:ln>
            <a:noFill/>
          </a:ln>
        </p:spPr>
      </p:pic>
      <p:pic>
        <p:nvPicPr>
          <p:cNvPr id="504" name="Google Shape;504;p31"/>
          <p:cNvPicPr preferRelativeResize="0"/>
          <p:nvPr/>
        </p:nvPicPr>
        <p:blipFill rotWithShape="1">
          <a:blip r:embed="rId7">
            <a:alphaModFix/>
          </a:blip>
          <a:srcRect b="0" l="0" r="0" t="0"/>
          <a:stretch/>
        </p:blipFill>
        <p:spPr>
          <a:xfrm>
            <a:off x="4292434" y="5786304"/>
            <a:ext cx="282879" cy="345569"/>
          </a:xfrm>
          <a:prstGeom prst="rect">
            <a:avLst/>
          </a:prstGeom>
          <a:noFill/>
          <a:ln>
            <a:noFill/>
          </a:ln>
        </p:spPr>
      </p:pic>
      <p:pic>
        <p:nvPicPr>
          <p:cNvPr id="505" name="Google Shape;505;p31"/>
          <p:cNvPicPr preferRelativeResize="0"/>
          <p:nvPr/>
        </p:nvPicPr>
        <p:blipFill rotWithShape="1">
          <a:blip r:embed="rId8">
            <a:alphaModFix/>
          </a:blip>
          <a:srcRect b="0" l="0" r="0" t="0"/>
          <a:stretch/>
        </p:blipFill>
        <p:spPr>
          <a:xfrm>
            <a:off x="4530785" y="5786304"/>
            <a:ext cx="282879" cy="345569"/>
          </a:xfrm>
          <a:prstGeom prst="rect">
            <a:avLst/>
          </a:prstGeom>
          <a:noFill/>
          <a:ln>
            <a:noFill/>
          </a:ln>
        </p:spPr>
      </p:pic>
      <p:pic>
        <p:nvPicPr>
          <p:cNvPr id="506" name="Google Shape;506;p31"/>
          <p:cNvPicPr preferRelativeResize="0"/>
          <p:nvPr/>
        </p:nvPicPr>
        <p:blipFill rotWithShape="1">
          <a:blip r:embed="rId6">
            <a:alphaModFix/>
          </a:blip>
          <a:srcRect b="0" l="0" r="0" t="0"/>
          <a:stretch/>
        </p:blipFill>
        <p:spPr>
          <a:xfrm>
            <a:off x="5026900" y="5786304"/>
            <a:ext cx="282879" cy="345569"/>
          </a:xfrm>
          <a:prstGeom prst="rect">
            <a:avLst/>
          </a:prstGeom>
          <a:noFill/>
          <a:ln>
            <a:noFill/>
          </a:ln>
        </p:spPr>
      </p:pic>
      <p:pic>
        <p:nvPicPr>
          <p:cNvPr id="507" name="Google Shape;507;p31"/>
          <p:cNvPicPr preferRelativeResize="0"/>
          <p:nvPr/>
        </p:nvPicPr>
        <p:blipFill rotWithShape="1">
          <a:blip r:embed="rId7">
            <a:alphaModFix/>
          </a:blip>
          <a:srcRect b="0" l="0" r="0" t="0"/>
          <a:stretch/>
        </p:blipFill>
        <p:spPr>
          <a:xfrm>
            <a:off x="5237528" y="5786304"/>
            <a:ext cx="282879" cy="345569"/>
          </a:xfrm>
          <a:prstGeom prst="rect">
            <a:avLst/>
          </a:prstGeom>
          <a:noFill/>
          <a:ln>
            <a:noFill/>
          </a:ln>
        </p:spPr>
      </p:pic>
      <p:pic>
        <p:nvPicPr>
          <p:cNvPr id="508" name="Google Shape;508;p31"/>
          <p:cNvPicPr preferRelativeResize="0"/>
          <p:nvPr/>
        </p:nvPicPr>
        <p:blipFill rotWithShape="1">
          <a:blip r:embed="rId8">
            <a:alphaModFix/>
          </a:blip>
          <a:srcRect b="0" l="0" r="0" t="0"/>
          <a:stretch/>
        </p:blipFill>
        <p:spPr>
          <a:xfrm>
            <a:off x="5475878" y="5786304"/>
            <a:ext cx="282879" cy="345569"/>
          </a:xfrm>
          <a:prstGeom prst="rect">
            <a:avLst/>
          </a:prstGeom>
          <a:noFill/>
          <a:ln>
            <a:noFill/>
          </a:ln>
        </p:spPr>
      </p:pic>
      <p:sp>
        <p:nvSpPr>
          <p:cNvPr id="509" name="Google Shape;509;p31"/>
          <p:cNvSpPr txBox="1"/>
          <p:nvPr/>
        </p:nvSpPr>
        <p:spPr>
          <a:xfrm>
            <a:off x="2038478" y="2337631"/>
            <a:ext cx="534565" cy="2792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SRP</a:t>
            </a:r>
            <a:endParaRPr/>
          </a:p>
        </p:txBody>
      </p:sp>
      <p:sp>
        <p:nvSpPr>
          <p:cNvPr id="510" name="Google Shape;510;p31"/>
          <p:cNvSpPr txBox="1"/>
          <p:nvPr/>
        </p:nvSpPr>
        <p:spPr>
          <a:xfrm>
            <a:off x="3135185" y="2349654"/>
            <a:ext cx="5345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DRP</a:t>
            </a:r>
            <a:endParaRPr/>
          </a:p>
        </p:txBody>
      </p:sp>
      <p:sp>
        <p:nvSpPr>
          <p:cNvPr id="511" name="Google Shape;511;p31"/>
          <p:cNvSpPr txBox="1"/>
          <p:nvPr/>
        </p:nvSpPr>
        <p:spPr>
          <a:xfrm>
            <a:off x="3938279" y="2347034"/>
            <a:ext cx="534565" cy="2792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BRP</a:t>
            </a:r>
            <a:endParaRPr/>
          </a:p>
        </p:txBody>
      </p:sp>
      <p:pic>
        <p:nvPicPr>
          <p:cNvPr id="512" name="Google Shape;512;p31"/>
          <p:cNvPicPr preferRelativeResize="0"/>
          <p:nvPr/>
        </p:nvPicPr>
        <p:blipFill rotWithShape="1">
          <a:blip r:embed="rId9">
            <a:alphaModFix/>
          </a:blip>
          <a:srcRect b="0" l="0" r="0" t="0"/>
          <a:stretch/>
        </p:blipFill>
        <p:spPr>
          <a:xfrm>
            <a:off x="3166885" y="1324471"/>
            <a:ext cx="694471" cy="657823"/>
          </a:xfrm>
          <a:prstGeom prst="rect">
            <a:avLst/>
          </a:prstGeom>
          <a:noFill/>
          <a:ln>
            <a:noFill/>
          </a:ln>
        </p:spPr>
      </p:pic>
      <p:cxnSp>
        <p:nvCxnSpPr>
          <p:cNvPr id="513" name="Google Shape;513;p31"/>
          <p:cNvCxnSpPr/>
          <p:nvPr/>
        </p:nvCxnSpPr>
        <p:spPr>
          <a:xfrm>
            <a:off x="4017539" y="3526177"/>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514" name="Google Shape;514;p31"/>
          <p:cNvCxnSpPr/>
          <p:nvPr/>
        </p:nvCxnSpPr>
        <p:spPr>
          <a:xfrm>
            <a:off x="4145026" y="3309461"/>
            <a:ext cx="0" cy="212996"/>
          </a:xfrm>
          <a:prstGeom prst="straightConnector1">
            <a:avLst/>
          </a:prstGeom>
          <a:noFill/>
          <a:ln cap="flat" cmpd="sng" w="19050">
            <a:solidFill>
              <a:schemeClr val="dk1"/>
            </a:solidFill>
            <a:prstDash val="solid"/>
            <a:miter lim="800000"/>
            <a:headEnd len="sm" w="sm" type="none"/>
            <a:tailEnd len="sm" w="sm" type="none"/>
          </a:ln>
        </p:spPr>
      </p:cxnSp>
      <p:cxnSp>
        <p:nvCxnSpPr>
          <p:cNvPr id="515" name="Google Shape;515;p31"/>
          <p:cNvCxnSpPr/>
          <p:nvPr/>
        </p:nvCxnSpPr>
        <p:spPr>
          <a:xfrm>
            <a:off x="1718759" y="4758805"/>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516" name="Google Shape;516;p31"/>
          <p:cNvCxnSpPr/>
          <p:nvPr/>
        </p:nvCxnSpPr>
        <p:spPr>
          <a:xfrm>
            <a:off x="1869416" y="4555306"/>
            <a:ext cx="2261" cy="189644"/>
          </a:xfrm>
          <a:prstGeom prst="straightConnector1">
            <a:avLst/>
          </a:prstGeom>
          <a:noFill/>
          <a:ln cap="flat" cmpd="sng" w="19050">
            <a:solidFill>
              <a:schemeClr val="dk1"/>
            </a:solidFill>
            <a:prstDash val="solid"/>
            <a:miter lim="800000"/>
            <a:headEnd len="sm" w="sm" type="none"/>
            <a:tailEnd len="sm" w="sm" type="none"/>
          </a:ln>
        </p:spPr>
      </p:cxnSp>
      <p:cxnSp>
        <p:nvCxnSpPr>
          <p:cNvPr id="517" name="Google Shape;517;p31"/>
          <p:cNvCxnSpPr/>
          <p:nvPr/>
        </p:nvCxnSpPr>
        <p:spPr>
          <a:xfrm>
            <a:off x="3205749" y="4799963"/>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518" name="Google Shape;518;p31"/>
          <p:cNvCxnSpPr/>
          <p:nvPr/>
        </p:nvCxnSpPr>
        <p:spPr>
          <a:xfrm>
            <a:off x="3333237" y="4583247"/>
            <a:ext cx="0" cy="212996"/>
          </a:xfrm>
          <a:prstGeom prst="straightConnector1">
            <a:avLst/>
          </a:prstGeom>
          <a:noFill/>
          <a:ln cap="flat" cmpd="sng" w="19050">
            <a:solidFill>
              <a:schemeClr val="dk1"/>
            </a:solidFill>
            <a:prstDash val="solid"/>
            <a:miter lim="800000"/>
            <a:headEnd len="sm" w="sm" type="none"/>
            <a:tailEnd len="sm" w="sm" type="none"/>
          </a:ln>
        </p:spPr>
      </p:cxnSp>
      <p:cxnSp>
        <p:nvCxnSpPr>
          <p:cNvPr id="519" name="Google Shape;519;p31"/>
          <p:cNvCxnSpPr/>
          <p:nvPr/>
        </p:nvCxnSpPr>
        <p:spPr>
          <a:xfrm>
            <a:off x="4702890" y="4786115"/>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520" name="Google Shape;520;p31"/>
          <p:cNvCxnSpPr/>
          <p:nvPr/>
        </p:nvCxnSpPr>
        <p:spPr>
          <a:xfrm>
            <a:off x="4830378" y="4569399"/>
            <a:ext cx="0" cy="212996"/>
          </a:xfrm>
          <a:prstGeom prst="straightConnector1">
            <a:avLst/>
          </a:prstGeom>
          <a:noFill/>
          <a:ln cap="flat" cmpd="sng" w="19050">
            <a:solidFill>
              <a:schemeClr val="dk1"/>
            </a:solidFill>
            <a:prstDash val="solid"/>
            <a:miter lim="800000"/>
            <a:headEnd len="sm" w="sm" type="none"/>
            <a:tailEnd len="sm" w="sm" type="none"/>
          </a:ln>
        </p:spPr>
      </p:cxnSp>
      <p:cxnSp>
        <p:nvCxnSpPr>
          <p:cNvPr id="521" name="Google Shape;521;p31"/>
          <p:cNvCxnSpPr/>
          <p:nvPr/>
        </p:nvCxnSpPr>
        <p:spPr>
          <a:xfrm>
            <a:off x="2321335" y="3526177"/>
            <a:ext cx="288806" cy="0"/>
          </a:xfrm>
          <a:prstGeom prst="straightConnector1">
            <a:avLst/>
          </a:prstGeom>
          <a:noFill/>
          <a:ln cap="flat" cmpd="sng" w="19050">
            <a:solidFill>
              <a:schemeClr val="dk1"/>
            </a:solidFill>
            <a:prstDash val="solid"/>
            <a:miter lim="800000"/>
            <a:headEnd len="sm" w="sm" type="none"/>
            <a:tailEnd len="sm" w="sm" type="none"/>
          </a:ln>
        </p:spPr>
      </p:cxnSp>
      <p:cxnSp>
        <p:nvCxnSpPr>
          <p:cNvPr id="522" name="Google Shape;522;p31"/>
          <p:cNvCxnSpPr/>
          <p:nvPr/>
        </p:nvCxnSpPr>
        <p:spPr>
          <a:xfrm>
            <a:off x="2448822" y="3309461"/>
            <a:ext cx="0" cy="212996"/>
          </a:xfrm>
          <a:prstGeom prst="straightConnector1">
            <a:avLst/>
          </a:prstGeom>
          <a:noFill/>
          <a:ln cap="flat" cmpd="sng" w="19050">
            <a:solidFill>
              <a:schemeClr val="dk1"/>
            </a:solidFill>
            <a:prstDash val="solid"/>
            <a:miter lim="800000"/>
            <a:headEnd len="sm" w="sm" type="none"/>
            <a:tailEnd len="sm" w="sm" type="none"/>
          </a:ln>
        </p:spPr>
      </p:cxnSp>
      <p:sp>
        <p:nvSpPr>
          <p:cNvPr id="523" name="Google Shape;523;p31"/>
          <p:cNvSpPr/>
          <p:nvPr/>
        </p:nvSpPr>
        <p:spPr>
          <a:xfrm>
            <a:off x="5974050" y="2160262"/>
            <a:ext cx="325951" cy="314917"/>
          </a:xfrm>
          <a:prstGeom prst="ellipse">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200">
                <a:solidFill>
                  <a:schemeClr val="lt1"/>
                </a:solidFill>
                <a:latin typeface="Calibri"/>
                <a:ea typeface="Calibri"/>
                <a:cs typeface="Calibri"/>
                <a:sym typeface="Calibri"/>
              </a:rPr>
              <a:t>1</a:t>
            </a:r>
            <a:endParaRPr/>
          </a:p>
        </p:txBody>
      </p:sp>
      <p:sp>
        <p:nvSpPr>
          <p:cNvPr id="524" name="Google Shape;524;p31"/>
          <p:cNvSpPr/>
          <p:nvPr/>
        </p:nvSpPr>
        <p:spPr>
          <a:xfrm>
            <a:off x="5974538" y="3045553"/>
            <a:ext cx="332461" cy="314917"/>
          </a:xfrm>
          <a:prstGeom prst="ellipse">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200">
                <a:solidFill>
                  <a:schemeClr val="lt1"/>
                </a:solidFill>
                <a:latin typeface="Calibri"/>
                <a:ea typeface="Calibri"/>
                <a:cs typeface="Calibri"/>
                <a:sym typeface="Calibri"/>
              </a:rPr>
              <a:t>2</a:t>
            </a:r>
            <a:endParaRPr/>
          </a:p>
        </p:txBody>
      </p:sp>
      <p:sp>
        <p:nvSpPr>
          <p:cNvPr id="525" name="Google Shape;525;p31"/>
          <p:cNvSpPr/>
          <p:nvPr/>
        </p:nvSpPr>
        <p:spPr>
          <a:xfrm>
            <a:off x="5947417" y="3985355"/>
            <a:ext cx="332461" cy="314917"/>
          </a:xfrm>
          <a:prstGeom prst="ellipse">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200">
                <a:solidFill>
                  <a:schemeClr val="lt1"/>
                </a:solidFill>
                <a:latin typeface="Calibri"/>
                <a:ea typeface="Calibri"/>
                <a:cs typeface="Calibri"/>
                <a:sym typeface="Calibri"/>
              </a:rPr>
              <a:t>3</a:t>
            </a:r>
            <a:endParaRPr/>
          </a:p>
        </p:txBody>
      </p:sp>
      <p:sp>
        <p:nvSpPr>
          <p:cNvPr id="526" name="Google Shape;526;p31"/>
          <p:cNvSpPr/>
          <p:nvPr/>
        </p:nvSpPr>
        <p:spPr>
          <a:xfrm>
            <a:off x="5962114" y="5263262"/>
            <a:ext cx="347803" cy="314917"/>
          </a:xfrm>
          <a:prstGeom prst="ellipse">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200">
                <a:solidFill>
                  <a:schemeClr val="lt1"/>
                </a:solidFill>
                <a:latin typeface="Calibri"/>
                <a:ea typeface="Calibri"/>
                <a:cs typeface="Calibri"/>
                <a:sym typeface="Calibri"/>
              </a:rPr>
              <a:t>4</a:t>
            </a:r>
            <a:endParaRPr/>
          </a:p>
        </p:txBody>
      </p:sp>
      <p:pic>
        <p:nvPicPr>
          <p:cNvPr id="527" name="Google Shape;527;p31"/>
          <p:cNvPicPr preferRelativeResize="0"/>
          <p:nvPr/>
        </p:nvPicPr>
        <p:blipFill rotWithShape="1">
          <a:blip r:embed="rId5">
            <a:alphaModFix/>
          </a:blip>
          <a:srcRect b="0" l="0" r="0" t="0"/>
          <a:stretch/>
        </p:blipFill>
        <p:spPr>
          <a:xfrm>
            <a:off x="4612268" y="2498540"/>
            <a:ext cx="708758" cy="671357"/>
          </a:xfrm>
          <a:prstGeom prst="rect">
            <a:avLst/>
          </a:prstGeom>
          <a:noFill/>
          <a:ln>
            <a:noFill/>
          </a:ln>
        </p:spPr>
      </p:pic>
      <p:sp>
        <p:nvSpPr>
          <p:cNvPr id="528" name="Google Shape;528;p31"/>
          <p:cNvSpPr txBox="1"/>
          <p:nvPr/>
        </p:nvSpPr>
        <p:spPr>
          <a:xfrm>
            <a:off x="4699364" y="2349551"/>
            <a:ext cx="5345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SIRD</a:t>
            </a:r>
            <a:endParaRPr/>
          </a:p>
        </p:txBody>
      </p:sp>
      <p:sp>
        <p:nvSpPr>
          <p:cNvPr id="529" name="Google Shape;529;p31"/>
          <p:cNvSpPr txBox="1"/>
          <p:nvPr/>
        </p:nvSpPr>
        <p:spPr>
          <a:xfrm>
            <a:off x="1785854" y="3296469"/>
            <a:ext cx="127982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Master Trainers</a:t>
            </a:r>
            <a:endParaRPr/>
          </a:p>
        </p:txBody>
      </p:sp>
      <p:sp>
        <p:nvSpPr>
          <p:cNvPr id="530" name="Google Shape;530;p31"/>
          <p:cNvSpPr txBox="1"/>
          <p:nvPr/>
        </p:nvSpPr>
        <p:spPr>
          <a:xfrm>
            <a:off x="1106975" y="4163041"/>
            <a:ext cx="146643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1200">
                <a:solidFill>
                  <a:schemeClr val="dk1"/>
                </a:solidFill>
                <a:latin typeface="Calibri"/>
                <a:ea typeface="Calibri"/>
                <a:cs typeface="Calibri"/>
                <a:sym typeface="Calibri"/>
              </a:rPr>
              <a:t>Community Resource Persons</a:t>
            </a:r>
            <a:endParaRPr b="1" sz="1200">
              <a:solidFill>
                <a:schemeClr val="dk1"/>
              </a:solidFill>
              <a:latin typeface="Calibri"/>
              <a:ea typeface="Calibri"/>
              <a:cs typeface="Calibri"/>
              <a:sym typeface="Calibri"/>
            </a:endParaRPr>
          </a:p>
        </p:txBody>
      </p:sp>
      <p:sp>
        <p:nvSpPr>
          <p:cNvPr id="531" name="Google Shape;531;p31"/>
          <p:cNvSpPr txBox="1"/>
          <p:nvPr/>
        </p:nvSpPr>
        <p:spPr>
          <a:xfrm>
            <a:off x="2636128" y="4179063"/>
            <a:ext cx="159056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1200">
                <a:solidFill>
                  <a:schemeClr val="dk1"/>
                </a:solidFill>
                <a:latin typeface="Calibri"/>
                <a:ea typeface="Calibri"/>
                <a:cs typeface="Calibri"/>
                <a:sym typeface="Calibri"/>
              </a:rPr>
              <a:t>CLF/VO leaders/SAC members/OB/EC</a:t>
            </a:r>
            <a:endParaRPr/>
          </a:p>
        </p:txBody>
      </p:sp>
      <p:sp>
        <p:nvSpPr>
          <p:cNvPr id="532" name="Google Shape;532;p31"/>
          <p:cNvSpPr txBox="1"/>
          <p:nvPr/>
        </p:nvSpPr>
        <p:spPr>
          <a:xfrm>
            <a:off x="4050556" y="4202819"/>
            <a:ext cx="174648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hi-IN" sz="1200">
                <a:solidFill>
                  <a:schemeClr val="dk1"/>
                </a:solidFill>
                <a:latin typeface="Calibri"/>
                <a:ea typeface="Calibri"/>
                <a:cs typeface="Calibri"/>
                <a:sym typeface="Calibri"/>
              </a:rPr>
              <a:t>Community cadre/Active women</a:t>
            </a:r>
            <a:endParaRPr/>
          </a:p>
        </p:txBody>
      </p:sp>
      <p:sp>
        <p:nvSpPr>
          <p:cNvPr id="533" name="Google Shape;533;p31"/>
          <p:cNvSpPr txBox="1"/>
          <p:nvPr/>
        </p:nvSpPr>
        <p:spPr>
          <a:xfrm>
            <a:off x="2768139" y="6098721"/>
            <a:ext cx="1677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SHG women</a:t>
            </a:r>
            <a:endParaRPr/>
          </a:p>
        </p:txBody>
      </p:sp>
      <p:sp>
        <p:nvSpPr>
          <p:cNvPr id="534" name="Google Shape;534;p31"/>
          <p:cNvSpPr txBox="1"/>
          <p:nvPr/>
        </p:nvSpPr>
        <p:spPr>
          <a:xfrm>
            <a:off x="3600586" y="3282793"/>
            <a:ext cx="15120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200">
                <a:solidFill>
                  <a:schemeClr val="dk1"/>
                </a:solidFill>
                <a:latin typeface="Calibri"/>
                <a:ea typeface="Calibri"/>
                <a:cs typeface="Calibri"/>
                <a:sym typeface="Calibri"/>
              </a:rPr>
              <a:t>Master Trainers</a:t>
            </a:r>
            <a:endParaRPr/>
          </a:p>
        </p:txBody>
      </p:sp>
      <p:sp>
        <p:nvSpPr>
          <p:cNvPr id="535" name="Google Shape;535;p31"/>
          <p:cNvSpPr/>
          <p:nvPr/>
        </p:nvSpPr>
        <p:spPr>
          <a:xfrm>
            <a:off x="7682524" y="4426017"/>
            <a:ext cx="3525562" cy="1200329"/>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hi-IN" sz="1800">
                <a:solidFill>
                  <a:schemeClr val="dk1"/>
                </a:solidFill>
                <a:latin typeface="Calibri"/>
                <a:ea typeface="Calibri"/>
                <a:cs typeface="Calibri"/>
                <a:sym typeface="Calibri"/>
              </a:rPr>
              <a:t>यह प्रशिक्षण कैस्केड सुझावात्मक  है। इसे राज्य कार्यान्वयन संरचना के आधार पर संशोधित किया जा सकता है।</a:t>
            </a:r>
            <a:endParaRPr/>
          </a:p>
        </p:txBody>
      </p:sp>
      <p:sp>
        <p:nvSpPr>
          <p:cNvPr id="536" name="Google Shape;536;p31"/>
          <p:cNvSpPr/>
          <p:nvPr/>
        </p:nvSpPr>
        <p:spPr>
          <a:xfrm rot="1597695">
            <a:off x="6387637" y="2128492"/>
            <a:ext cx="2335913" cy="1056156"/>
          </a:xfrm>
          <a:prstGeom prst="curvedDownArrow">
            <a:avLst>
              <a:gd fmla="val 25000" name="adj1"/>
              <a:gd fmla="val 50000" name="adj2"/>
              <a:gd fmla="val 25000" name="adj3"/>
            </a:avLst>
          </a:prstGeom>
          <a:solidFill>
            <a:srgbClr val="1E4E79"/>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31"/>
          <p:cNvSpPr txBox="1"/>
          <p:nvPr/>
        </p:nvSpPr>
        <p:spPr>
          <a:xfrm>
            <a:off x="8869107" y="1231654"/>
            <a:ext cx="3062917" cy="2490522"/>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b" bIns="0" lIns="61550" spcFirstLastPara="1" rIns="0" wrap="square" tIns="0">
            <a:noAutofit/>
          </a:bodyPr>
          <a:lstStyle/>
          <a:p>
            <a:pPr indent="0" lvl="0" marL="0" marR="0" rtl="0" algn="l">
              <a:spcBef>
                <a:spcPts val="0"/>
              </a:spcBef>
              <a:spcAft>
                <a:spcPts val="0"/>
              </a:spcAft>
              <a:buNone/>
            </a:pPr>
            <a:r>
              <a:rPr lang="hi-IN" sz="2000">
                <a:solidFill>
                  <a:schemeClr val="dk1"/>
                </a:solidFill>
                <a:latin typeface="Calibri"/>
                <a:ea typeface="Calibri"/>
                <a:cs typeface="Calibri"/>
                <a:sym typeface="Calibri"/>
              </a:rPr>
              <a:t>विकसित सामग्री:</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सीआरपी/एमटी के लिए फैसिलिटेटर गाइड</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एसएचजी बैठकों के दौरान रोलआउट के लिए फ्लिप बुक्स</a:t>
            </a:r>
            <a:endParaRPr/>
          </a:p>
          <a:p>
            <a:pPr indent="0" lvl="0" marL="0" marR="0" rtl="0" algn="l">
              <a:spcBef>
                <a:spcPts val="40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2"/>
          <p:cNvSpPr/>
          <p:nvPr/>
        </p:nvSpPr>
        <p:spPr>
          <a:xfrm>
            <a:off x="838199" y="429585"/>
            <a:ext cx="8101986"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32"/>
          <p:cNvSpPr txBox="1"/>
          <p:nvPr>
            <p:ph type="title"/>
          </p:nvPr>
        </p:nvSpPr>
        <p:spPr>
          <a:xfrm>
            <a:off x="838199" y="507560"/>
            <a:ext cx="8101986" cy="5703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b="1" lang="hi-IN" sz="3200">
                <a:solidFill>
                  <a:schemeClr val="lt1"/>
                </a:solidFill>
              </a:rPr>
              <a:t>2. </a:t>
            </a:r>
            <a:r>
              <a:rPr lang="hi-IN" sz="3200">
                <a:solidFill>
                  <a:schemeClr val="lt1"/>
                </a:solidFill>
              </a:rPr>
              <a:t>वीएचएसएनडी में ग्राम संगठनों की भागीदारी</a:t>
            </a:r>
            <a:endParaRPr b="1" sz="3200">
              <a:solidFill>
                <a:schemeClr val="lt1"/>
              </a:solidFill>
            </a:endParaRPr>
          </a:p>
        </p:txBody>
      </p:sp>
      <p:sp>
        <p:nvSpPr>
          <p:cNvPr id="544" name="Google Shape;544;p32"/>
          <p:cNvSpPr txBox="1"/>
          <p:nvPr>
            <p:ph idx="1" type="body"/>
          </p:nvPr>
        </p:nvSpPr>
        <p:spPr>
          <a:xfrm>
            <a:off x="8835124" y="1380396"/>
            <a:ext cx="3034145" cy="4609906"/>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b="1" lang="hi-IN" sz="1600">
                <a:solidFill>
                  <a:schemeClr val="dk1"/>
                </a:solidFill>
                <a:latin typeface="Calibri"/>
                <a:ea typeface="Calibri"/>
                <a:cs typeface="Calibri"/>
                <a:sym typeface="Calibri"/>
              </a:rPr>
              <a:t>एएनएम/आशा/आंगनवाड़ी कार्यकर्ता को सहायता प्रदान करें:</a:t>
            </a:r>
            <a:endParaRPr b="1" sz="1600"/>
          </a:p>
          <a:p>
            <a:pPr indent="0" lvl="0" marL="0" rtl="0" algn="l">
              <a:lnSpc>
                <a:spcPct val="90000"/>
              </a:lnSpc>
              <a:spcBef>
                <a:spcPts val="0"/>
              </a:spcBef>
              <a:spcAft>
                <a:spcPts val="0"/>
              </a:spcAft>
              <a:buClr>
                <a:schemeClr val="dk1"/>
              </a:buClr>
              <a:buSzPts val="1100"/>
              <a:buNone/>
            </a:pPr>
            <a:r>
              <a:t/>
            </a:r>
            <a:endParaRPr b="1" sz="1600"/>
          </a:p>
          <a:p>
            <a:pPr indent="-317500" lvl="0" marL="457200" rtl="0" algn="l">
              <a:lnSpc>
                <a:spcPct val="90000"/>
              </a:lnSpc>
              <a:spcBef>
                <a:spcPts val="0"/>
              </a:spcBef>
              <a:spcAft>
                <a:spcPts val="0"/>
              </a:spcAft>
              <a:buClr>
                <a:schemeClr val="dk1"/>
              </a:buClr>
              <a:buSzPts val="1400"/>
              <a:buChar char="●"/>
            </a:pPr>
            <a:r>
              <a:rPr lang="hi-IN" sz="1600">
                <a:solidFill>
                  <a:schemeClr val="dk1"/>
                </a:solidFill>
                <a:latin typeface="Calibri"/>
                <a:ea typeface="Calibri"/>
                <a:cs typeface="Calibri"/>
                <a:sym typeface="Calibri"/>
              </a:rPr>
              <a:t> एसएचजी सदस्यों के टीकाकरण और एएनसी आवश्यकताओं के लिए एएनएम के साथ समन्वय करें</a:t>
            </a:r>
            <a:endParaRPr/>
          </a:p>
          <a:p>
            <a:pPr indent="-317500" lvl="0" marL="457200" rtl="0" algn="l">
              <a:lnSpc>
                <a:spcPct val="90000"/>
              </a:lnSpc>
              <a:spcBef>
                <a:spcPts val="0"/>
              </a:spcBef>
              <a:spcAft>
                <a:spcPts val="0"/>
              </a:spcAft>
              <a:buClr>
                <a:schemeClr val="dk1"/>
              </a:buClr>
              <a:buSzPts val="1400"/>
              <a:buChar char="●"/>
            </a:pPr>
            <a:r>
              <a:rPr lang="hi-IN" sz="1600">
                <a:solidFill>
                  <a:schemeClr val="dk1"/>
                </a:solidFill>
                <a:latin typeface="Calibri"/>
                <a:ea typeface="Calibri"/>
                <a:cs typeface="Calibri"/>
                <a:sym typeface="Calibri"/>
              </a:rPr>
              <a:t> आशा के साथ समन्वय करें और एसएचजी लक्ष्य समूहों की एक नियत सूची तैयार करें और वीएचएसएनडी के दिन संगठित करे </a:t>
            </a:r>
            <a:endParaRPr/>
          </a:p>
          <a:p>
            <a:pPr indent="-317500" lvl="0" marL="457200" rtl="0" algn="l">
              <a:lnSpc>
                <a:spcPct val="90000"/>
              </a:lnSpc>
              <a:spcBef>
                <a:spcPts val="0"/>
              </a:spcBef>
              <a:spcAft>
                <a:spcPts val="0"/>
              </a:spcAft>
              <a:buClr>
                <a:schemeClr val="dk1"/>
              </a:buClr>
              <a:buSzPts val="1400"/>
              <a:buChar char="●"/>
            </a:pPr>
            <a:r>
              <a:rPr lang="hi-IN" sz="1600">
                <a:solidFill>
                  <a:schemeClr val="dk1"/>
                </a:solidFill>
                <a:latin typeface="Calibri"/>
                <a:ea typeface="Calibri"/>
                <a:cs typeface="Calibri"/>
                <a:sym typeface="Calibri"/>
              </a:rPr>
              <a:t>बाल विकास निगरानी, टीएचआर वितरण और पोषण परामर्श के लिए एसएचजी परिवारों को संगठित करने के लिए आंगनवाड़ी कार्यकर्ता के साथ समन्वय</a:t>
            </a:r>
            <a:endParaRPr/>
          </a:p>
        </p:txBody>
      </p:sp>
      <p:sp>
        <p:nvSpPr>
          <p:cNvPr id="545" name="Google Shape;545;p32"/>
          <p:cNvSpPr/>
          <p:nvPr/>
        </p:nvSpPr>
        <p:spPr>
          <a:xfrm>
            <a:off x="838199" y="1250567"/>
            <a:ext cx="6710083" cy="5593839"/>
          </a:xfrm>
          <a:prstGeom prst="rect">
            <a:avLst/>
          </a:prstGeom>
          <a:noFill/>
          <a:ln>
            <a:noFill/>
          </a:ln>
        </p:spPr>
        <p:txBody>
          <a:bodyPr anchorCtr="0" anchor="t" bIns="45700" lIns="91425" spcFirstLastPara="1" rIns="91425" wrap="square" tIns="45700">
            <a:spAutoFit/>
          </a:bodyPr>
          <a:lstStyle/>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वीएचएसएनसी/जेएएस के औपचारिक सदस्य बनें और वीएचएसएनसी बैठक में नियमित रूप से भाग लें</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मासिक वीएचएसएनडी योजना और समन्वय बैठक में भाग लें (एएनएम के नेतृत्व में और आशा द्वारा समर्थित) वीएचएसएनडी के लिए सहायता क्षेत्रों की पहचान करें जैसे-</a:t>
            </a:r>
            <a:endParaRPr/>
          </a:p>
          <a:p>
            <a:pPr indent="-317500" lvl="1" marL="914400" marR="0" rtl="0" algn="l">
              <a:lnSpc>
                <a:spcPct val="150000"/>
              </a:lnSpc>
              <a:spcBef>
                <a:spcPts val="0"/>
              </a:spcBef>
              <a:spcAft>
                <a:spcPts val="0"/>
              </a:spcAft>
              <a:buClr>
                <a:schemeClr val="dk1"/>
              </a:buClr>
              <a:buSzPts val="1400"/>
              <a:buFont typeface="Calibri"/>
              <a:buChar char="-"/>
            </a:pPr>
            <a:r>
              <a:rPr b="0" i="0" lang="hi-IN" sz="2000" u="none" cap="none" strike="noStrike">
                <a:solidFill>
                  <a:schemeClr val="dk1"/>
                </a:solidFill>
                <a:latin typeface="Calibri"/>
                <a:ea typeface="Calibri"/>
                <a:cs typeface="Calibri"/>
                <a:sym typeface="Calibri"/>
              </a:rPr>
              <a:t>एएनसी के दौरान गोपनीयता बनाए रखने में सहायता, शीघ्र पंजीकरण के लिए लाभार्थियों को प्राथमिकता देना</a:t>
            </a:r>
            <a:endParaRPr/>
          </a:p>
          <a:p>
            <a:pPr indent="-317500" lvl="1" marL="914400" marR="0" rtl="0" algn="l">
              <a:lnSpc>
                <a:spcPct val="150000"/>
              </a:lnSpc>
              <a:spcBef>
                <a:spcPts val="0"/>
              </a:spcBef>
              <a:spcAft>
                <a:spcPts val="0"/>
              </a:spcAft>
              <a:buClr>
                <a:schemeClr val="dk1"/>
              </a:buClr>
              <a:buSzPts val="1400"/>
              <a:buFont typeface="Calibri"/>
              <a:buChar char="-"/>
            </a:pPr>
            <a:r>
              <a:rPr b="0" i="0" lang="hi-IN" sz="2000" u="none" cap="none" strike="noStrike">
                <a:solidFill>
                  <a:schemeClr val="dk1"/>
                </a:solidFill>
                <a:latin typeface="Calibri"/>
                <a:ea typeface="Calibri"/>
                <a:cs typeface="Calibri"/>
                <a:sym typeface="Calibri"/>
              </a:rPr>
              <a:t>उचित सेवाओं का लाभ उठाने के लिए वीएचएसएनडी के दिन पहचाने गए लक्ष्य समूह को जुटाएं</a:t>
            </a:r>
            <a:endParaRPr/>
          </a:p>
          <a:p>
            <a:pPr indent="-317500" lvl="0" marL="457200" marR="0" rtl="0" algn="l">
              <a:lnSpc>
                <a:spcPct val="150000"/>
              </a:lnSpc>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वीएचएसएनडी गतिविधियों के संगठन में सहायता प्रदान करें</a:t>
            </a:r>
            <a:endParaRPr/>
          </a:p>
        </p:txBody>
      </p:sp>
      <p:sp>
        <p:nvSpPr>
          <p:cNvPr id="546" name="Google Shape;546;p32"/>
          <p:cNvSpPr txBox="1"/>
          <p:nvPr/>
        </p:nvSpPr>
        <p:spPr>
          <a:xfrm>
            <a:off x="8835125" y="6108110"/>
            <a:ext cx="30341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800">
                <a:solidFill>
                  <a:schemeClr val="dk1"/>
                </a:solidFill>
                <a:latin typeface="Calibri"/>
                <a:ea typeface="Calibri"/>
                <a:cs typeface="Calibri"/>
                <a:sym typeface="Calibri"/>
              </a:rPr>
              <a:t>प्रारूप के लिए स्लाइड 52 देखें</a:t>
            </a:r>
            <a:endParaRPr b="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xEl>
                                              <p:pRg end="0" st="0"/>
                                            </p:txEl>
                                          </p:spTgt>
                                        </p:tgtEl>
                                        <p:attrNameLst>
                                          <p:attrName>style.visibility</p:attrName>
                                        </p:attrNameLst>
                                      </p:cBhvr>
                                      <p:to>
                                        <p:strVal val="visible"/>
                                      </p:to>
                                    </p:set>
                                    <p:animEffect filter="fade" transition="in">
                                      <p:cBhvr>
                                        <p:cTn dur="500"/>
                                        <p:tgtEl>
                                          <p:spTgt spid="5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xEl>
                                              <p:pRg end="1" st="1"/>
                                            </p:txEl>
                                          </p:spTgt>
                                        </p:tgtEl>
                                        <p:attrNameLst>
                                          <p:attrName>style.visibility</p:attrName>
                                        </p:attrNameLst>
                                      </p:cBhvr>
                                      <p:to>
                                        <p:strVal val="visible"/>
                                      </p:to>
                                    </p:set>
                                    <p:animEffect filter="fade" transition="in">
                                      <p:cBhvr>
                                        <p:cTn dur="500"/>
                                        <p:tgtEl>
                                          <p:spTgt spid="5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xEl>
                                              <p:pRg end="2" st="2"/>
                                            </p:txEl>
                                          </p:spTgt>
                                        </p:tgtEl>
                                        <p:attrNameLst>
                                          <p:attrName>style.visibility</p:attrName>
                                        </p:attrNameLst>
                                      </p:cBhvr>
                                      <p:to>
                                        <p:strVal val="visible"/>
                                      </p:to>
                                    </p:set>
                                    <p:animEffect filter="fade" transition="in">
                                      <p:cBhvr>
                                        <p:cTn dur="500"/>
                                        <p:tgtEl>
                                          <p:spTgt spid="5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xEl>
                                              <p:pRg end="3" st="3"/>
                                            </p:txEl>
                                          </p:spTgt>
                                        </p:tgtEl>
                                        <p:attrNameLst>
                                          <p:attrName>style.visibility</p:attrName>
                                        </p:attrNameLst>
                                      </p:cBhvr>
                                      <p:to>
                                        <p:strVal val="visible"/>
                                      </p:to>
                                    </p:set>
                                    <p:animEffect filter="fade" transition="in">
                                      <p:cBhvr>
                                        <p:cTn dur="500"/>
                                        <p:tgtEl>
                                          <p:spTgt spid="5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xEl>
                                              <p:pRg end="4" st="4"/>
                                            </p:txEl>
                                          </p:spTgt>
                                        </p:tgtEl>
                                        <p:attrNameLst>
                                          <p:attrName>style.visibility</p:attrName>
                                        </p:attrNameLst>
                                      </p:cBhvr>
                                      <p:to>
                                        <p:strVal val="visible"/>
                                      </p:to>
                                    </p:set>
                                    <p:animEffect filter="fade" transition="in">
                                      <p:cBhvr>
                                        <p:cTn dur="500"/>
                                        <p:tgtEl>
                                          <p:spTgt spid="5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0" st="0"/>
                                            </p:txEl>
                                          </p:spTgt>
                                        </p:tgtEl>
                                        <p:attrNameLst>
                                          <p:attrName>style.visibility</p:attrName>
                                        </p:attrNameLst>
                                      </p:cBhvr>
                                      <p:to>
                                        <p:strVal val="visible"/>
                                      </p:to>
                                    </p:set>
                                    <p:animEffect filter="fade" transition="in">
                                      <p:cBhvr>
                                        <p:cTn dur="500"/>
                                        <p:tgtEl>
                                          <p:spTgt spid="5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1" st="1"/>
                                            </p:txEl>
                                          </p:spTgt>
                                        </p:tgtEl>
                                        <p:attrNameLst>
                                          <p:attrName>style.visibility</p:attrName>
                                        </p:attrNameLst>
                                      </p:cBhvr>
                                      <p:to>
                                        <p:strVal val="visible"/>
                                      </p:to>
                                    </p:set>
                                    <p:animEffect filter="fade" transition="in">
                                      <p:cBhvr>
                                        <p:cTn dur="500"/>
                                        <p:tgtEl>
                                          <p:spTgt spid="5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2" st="2"/>
                                            </p:txEl>
                                          </p:spTgt>
                                        </p:tgtEl>
                                        <p:attrNameLst>
                                          <p:attrName>style.visibility</p:attrName>
                                        </p:attrNameLst>
                                      </p:cBhvr>
                                      <p:to>
                                        <p:strVal val="visible"/>
                                      </p:to>
                                    </p:set>
                                    <p:animEffect filter="fade" transition="in">
                                      <p:cBhvr>
                                        <p:cTn dur="500"/>
                                        <p:tgtEl>
                                          <p:spTgt spid="5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3" st="3"/>
                                            </p:txEl>
                                          </p:spTgt>
                                        </p:tgtEl>
                                        <p:attrNameLst>
                                          <p:attrName>style.visibility</p:attrName>
                                        </p:attrNameLst>
                                      </p:cBhvr>
                                      <p:to>
                                        <p:strVal val="visible"/>
                                      </p:to>
                                    </p:set>
                                    <p:animEffect filter="fade" transition="in">
                                      <p:cBhvr>
                                        <p:cTn dur="500"/>
                                        <p:tgtEl>
                                          <p:spTgt spid="5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xEl>
                                              <p:pRg end="4" st="4"/>
                                            </p:txEl>
                                          </p:spTgt>
                                        </p:tgtEl>
                                        <p:attrNameLst>
                                          <p:attrName>style.visibility</p:attrName>
                                        </p:attrNameLst>
                                      </p:cBhvr>
                                      <p:to>
                                        <p:strVal val="visible"/>
                                      </p:to>
                                    </p:set>
                                    <p:animEffect filter="fade" transition="in">
                                      <p:cBhvr>
                                        <p:cTn dur="500"/>
                                        <p:tgtEl>
                                          <p:spTgt spid="5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3"/>
          <p:cNvSpPr/>
          <p:nvPr/>
        </p:nvSpPr>
        <p:spPr>
          <a:xfrm>
            <a:off x="838199" y="429585"/>
            <a:ext cx="8101986"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33"/>
          <p:cNvSpPr txBox="1"/>
          <p:nvPr>
            <p:ph type="title"/>
          </p:nvPr>
        </p:nvSpPr>
        <p:spPr>
          <a:xfrm>
            <a:off x="838199" y="353003"/>
            <a:ext cx="10280074" cy="9077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b="1" lang="hi-IN" sz="3200">
                <a:solidFill>
                  <a:schemeClr val="lt1"/>
                </a:solidFill>
              </a:rPr>
              <a:t>3. </a:t>
            </a:r>
            <a:r>
              <a:rPr lang="hi-IN" sz="3200">
                <a:solidFill>
                  <a:schemeClr val="lt1"/>
                </a:solidFill>
              </a:rPr>
              <a:t>गृह-भ्रमण कैसे करें?</a:t>
            </a:r>
            <a:endParaRPr b="1" sz="3200">
              <a:solidFill>
                <a:schemeClr val="lt1"/>
              </a:solidFill>
            </a:endParaRPr>
          </a:p>
        </p:txBody>
      </p:sp>
      <p:sp>
        <p:nvSpPr>
          <p:cNvPr id="553" name="Google Shape;553;p33"/>
          <p:cNvSpPr/>
          <p:nvPr/>
        </p:nvSpPr>
        <p:spPr>
          <a:xfrm>
            <a:off x="852055" y="1468582"/>
            <a:ext cx="1040476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800"/>
              <a:buFont typeface="Calibri"/>
              <a:buNone/>
            </a:pPr>
            <a:r>
              <a:rPr lang="hi-IN" sz="1800">
                <a:solidFill>
                  <a:schemeClr val="dk1"/>
                </a:solidFill>
                <a:latin typeface="Calibri"/>
                <a:ea typeface="Calibri"/>
                <a:cs typeface="Calibri"/>
                <a:sym typeface="Calibri"/>
              </a:rPr>
              <a:t>एफएनएचडब्ल्यू के लिए घर का दौरा लक्षित लाभार्थियों के घरों में सामुदायिक संसाधन व्यक्ति (सीआरपी)/वीओ-सोशल एक्शन कमेटी (एसएसी) के सदस्यों द्वारा किया जाना है।</a:t>
            </a:r>
            <a:endParaRPr/>
          </a:p>
        </p:txBody>
      </p:sp>
      <p:sp>
        <p:nvSpPr>
          <p:cNvPr id="554" name="Google Shape;554;p33"/>
          <p:cNvSpPr/>
          <p:nvPr/>
        </p:nvSpPr>
        <p:spPr>
          <a:xfrm>
            <a:off x="852055" y="2296153"/>
            <a:ext cx="10404764" cy="4208844"/>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b="1" lang="hi-IN" sz="2000">
                <a:solidFill>
                  <a:srgbClr val="FF0000"/>
                </a:solidFill>
                <a:latin typeface="Calibri"/>
                <a:ea typeface="Calibri"/>
                <a:cs typeface="Calibri"/>
                <a:sym typeface="Calibri"/>
              </a:rPr>
              <a:t>उद्देश्य</a:t>
            </a:r>
            <a:endParaRPr/>
          </a:p>
          <a:p>
            <a:pPr indent="-330200" lvl="0" marL="457200" marR="0" rtl="0" algn="l">
              <a:lnSpc>
                <a:spcPct val="150000"/>
              </a:lnSpc>
              <a:spcBef>
                <a:spcPts val="0"/>
              </a:spcBef>
              <a:spcAft>
                <a:spcPts val="0"/>
              </a:spcAft>
              <a:buClr>
                <a:schemeClr val="dk1"/>
              </a:buClr>
              <a:buSzPts val="1600"/>
              <a:buFont typeface="Calibri"/>
              <a:buChar char="●"/>
            </a:pPr>
            <a:r>
              <a:rPr lang="hi-IN" sz="2000">
                <a:solidFill>
                  <a:schemeClr val="dk1"/>
                </a:solidFill>
                <a:latin typeface="Calibri"/>
                <a:ea typeface="Calibri"/>
                <a:cs typeface="Calibri"/>
                <a:sym typeface="Calibri"/>
              </a:rPr>
              <a:t>लक्षित लाभार्थियों और उनके परिवारों को उचित एफएनएचडब्ल्यू व्यवहार अपनाने के लिए परामर्श देना</a:t>
            </a:r>
            <a:endParaRPr/>
          </a:p>
          <a:p>
            <a:pPr indent="-330200" lvl="0" marL="457200" marR="0" rtl="0" algn="l">
              <a:lnSpc>
                <a:spcPct val="150000"/>
              </a:lnSpc>
              <a:spcBef>
                <a:spcPts val="0"/>
              </a:spcBef>
              <a:spcAft>
                <a:spcPts val="0"/>
              </a:spcAft>
              <a:buClr>
                <a:schemeClr val="dk1"/>
              </a:buClr>
              <a:buSzPts val="1600"/>
              <a:buFont typeface="Calibri"/>
              <a:buChar char="●"/>
            </a:pPr>
            <a:r>
              <a:rPr lang="hi-IN" sz="2000">
                <a:solidFill>
                  <a:schemeClr val="dk1"/>
                </a:solidFill>
                <a:latin typeface="Calibri"/>
                <a:ea typeface="Calibri"/>
                <a:cs typeface="Calibri"/>
                <a:sym typeface="Calibri"/>
              </a:rPr>
              <a:t>परिवारों को मौजूदा एफएनएचडब्ल्यू सेवाओं के बारे में जागरूक करना और उन्हें एफएनएचडब्ल्यू योजनाओं और हकदारियों से जोड़ने में सहायता प्रदान करना</a:t>
            </a:r>
            <a:endParaRPr/>
          </a:p>
          <a:p>
            <a:pPr indent="-330200" lvl="0" marL="457200" marR="0" rtl="0" algn="l">
              <a:lnSpc>
                <a:spcPct val="150000"/>
              </a:lnSpc>
              <a:spcBef>
                <a:spcPts val="0"/>
              </a:spcBef>
              <a:spcAft>
                <a:spcPts val="0"/>
              </a:spcAft>
              <a:buClr>
                <a:schemeClr val="dk1"/>
              </a:buClr>
              <a:buSzPts val="1600"/>
              <a:buFont typeface="Calibri"/>
              <a:buChar char="●"/>
            </a:pPr>
            <a:r>
              <a:rPr lang="hi-IN" sz="2000">
                <a:solidFill>
                  <a:schemeClr val="dk1"/>
                </a:solidFill>
                <a:latin typeface="Calibri"/>
                <a:ea typeface="Calibri"/>
                <a:cs typeface="Calibri"/>
                <a:sym typeface="Calibri"/>
              </a:rPr>
              <a:t>उपयुक्त एफएनएचडब्ल्यू व्यवहारों का अनुपालन सुनिश्चित करने और लक्षित समूहों/परिवार द्वारा अपेक्षित सहायता प्रदान करने के लिए</a:t>
            </a:r>
            <a:endParaRPr/>
          </a:p>
          <a:p>
            <a:pPr indent="-330200" lvl="0" marL="457200" marR="0" rtl="0" algn="l">
              <a:lnSpc>
                <a:spcPct val="150000"/>
              </a:lnSpc>
              <a:spcBef>
                <a:spcPts val="0"/>
              </a:spcBef>
              <a:spcAft>
                <a:spcPts val="0"/>
              </a:spcAft>
              <a:buClr>
                <a:schemeClr val="dk1"/>
              </a:buClr>
              <a:buSzPts val="1600"/>
              <a:buFont typeface="Calibri"/>
              <a:buChar char="●"/>
            </a:pPr>
            <a:r>
              <a:rPr lang="hi-IN" sz="2000">
                <a:solidFill>
                  <a:schemeClr val="dk1"/>
                </a:solidFill>
                <a:latin typeface="Calibri"/>
                <a:ea typeface="Calibri"/>
                <a:cs typeface="Calibri"/>
                <a:sym typeface="Calibri"/>
              </a:rPr>
              <a:t>आंगनवाड़ी और वीएचएसएनडी प्लेटफार्मों पर वितरित एफएनएचडब्ल्यू सेवाओं और हकदारियों तक पहुंचने के लिए लक्षित लाभार्थियों को संगठित करना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4"/>
          <p:cNvSpPr/>
          <p:nvPr/>
        </p:nvSpPr>
        <p:spPr>
          <a:xfrm>
            <a:off x="838198" y="429585"/>
            <a:ext cx="4994565"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34"/>
          <p:cNvSpPr/>
          <p:nvPr/>
        </p:nvSpPr>
        <p:spPr>
          <a:xfrm>
            <a:off x="5082171" y="1433216"/>
            <a:ext cx="6356793" cy="4154984"/>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400">
                <a:solidFill>
                  <a:schemeClr val="dk1"/>
                </a:solidFill>
                <a:latin typeface="Calibri"/>
                <a:ea typeface="Calibri"/>
                <a:cs typeface="Calibri"/>
                <a:sym typeface="Calibri"/>
              </a:rPr>
              <a:t>प्रक्रिया</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लक्षित समूहों की पहचान और गृह भ्रमण के लिए सूक्ष्म नियोजन</a:t>
            </a:r>
            <a:endParaRPr/>
          </a:p>
          <a:p>
            <a:pPr indent="-342900" lvl="1" marL="939800" marR="0" rtl="0" algn="l">
              <a:spcBef>
                <a:spcPts val="0"/>
              </a:spcBef>
              <a:spcAft>
                <a:spcPts val="0"/>
              </a:spcAft>
              <a:buClr>
                <a:schemeClr val="dk1"/>
              </a:buClr>
              <a:buSzPts val="1400"/>
              <a:buFont typeface="Courier New"/>
              <a:buChar char="o"/>
            </a:pPr>
            <a:r>
              <a:rPr b="0" i="0" lang="hi-IN" sz="2000" u="none" cap="none" strike="noStrike">
                <a:solidFill>
                  <a:schemeClr val="dk1"/>
                </a:solidFill>
                <a:latin typeface="Calibri"/>
                <a:ea typeface="Calibri"/>
                <a:cs typeface="Calibri"/>
                <a:sym typeface="Calibri"/>
              </a:rPr>
              <a:t>लक्षित लाभार्थियों को लाइन-सूचीबद्ध करें</a:t>
            </a:r>
            <a:endParaRPr/>
          </a:p>
          <a:p>
            <a:pPr indent="-342900" lvl="1" marL="939800" marR="0" rtl="0" algn="l">
              <a:spcBef>
                <a:spcPts val="0"/>
              </a:spcBef>
              <a:spcAft>
                <a:spcPts val="0"/>
              </a:spcAft>
              <a:buClr>
                <a:schemeClr val="dk1"/>
              </a:buClr>
              <a:buSzPts val="1400"/>
              <a:buFont typeface="Courier New"/>
              <a:buChar char="o"/>
            </a:pPr>
            <a:r>
              <a:rPr b="0" i="0" lang="hi-IN" sz="2000" u="none" cap="none" strike="noStrike">
                <a:solidFill>
                  <a:schemeClr val="dk1"/>
                </a:solidFill>
                <a:latin typeface="Calibri"/>
                <a:ea typeface="Calibri"/>
                <a:cs typeface="Calibri"/>
                <a:sym typeface="Calibri"/>
              </a:rPr>
              <a:t>घर का दौरा करने के लिए एक मासिक सूक्ष्म योजना विकसित करें</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गृह भ्रमण करें</a:t>
            </a:r>
            <a:endParaRPr/>
          </a:p>
          <a:p>
            <a:pPr indent="-342900" lvl="1" marL="939800" marR="0" rtl="0" algn="l">
              <a:spcBef>
                <a:spcPts val="0"/>
              </a:spcBef>
              <a:spcAft>
                <a:spcPts val="0"/>
              </a:spcAft>
              <a:buClr>
                <a:schemeClr val="dk1"/>
              </a:buClr>
              <a:buSzPts val="1400"/>
              <a:buFont typeface="Courier New"/>
              <a:buChar char="o"/>
            </a:pPr>
            <a:r>
              <a:rPr b="0" i="0" lang="hi-IN" sz="2000" u="none" cap="none" strike="noStrike">
                <a:solidFill>
                  <a:schemeClr val="dk1"/>
                </a:solidFill>
                <a:latin typeface="Calibri"/>
                <a:ea typeface="Calibri"/>
                <a:cs typeface="Calibri"/>
                <a:sym typeface="Calibri"/>
              </a:rPr>
              <a:t>FNHW सेवाओं के उपयोग की वर्तमान स्थिति और लाभार्थी द्वारा पात्रता को समझने के लिए होम विजिट चेकलिस्ट का उपयोग करें।</a:t>
            </a:r>
            <a:endParaRPr/>
          </a:p>
          <a:p>
            <a:pPr indent="-342900" lvl="1" marL="939800" marR="0" rtl="0" algn="l">
              <a:spcBef>
                <a:spcPts val="0"/>
              </a:spcBef>
              <a:spcAft>
                <a:spcPts val="0"/>
              </a:spcAft>
              <a:buClr>
                <a:schemeClr val="dk1"/>
              </a:buClr>
              <a:buSzPts val="1400"/>
              <a:buFont typeface="Courier New"/>
              <a:buChar char="o"/>
            </a:pPr>
            <a:r>
              <a:rPr b="0" i="0" lang="hi-IN" sz="2000" u="none" cap="none" strike="noStrike">
                <a:solidFill>
                  <a:schemeClr val="dk1"/>
                </a:solidFill>
                <a:latin typeface="Calibri"/>
                <a:ea typeface="Calibri"/>
                <a:cs typeface="Calibri"/>
                <a:sym typeface="Calibri"/>
              </a:rPr>
              <a:t>परिवार के अन्य सदस्यों की उपस्थिति में परामर्श आयोजित करें</a:t>
            </a:r>
            <a:endParaRPr/>
          </a:p>
          <a:p>
            <a:pPr indent="-317500" lvl="0" marL="457200" marR="0" rtl="0" algn="l">
              <a:spcBef>
                <a:spcPts val="0"/>
              </a:spcBef>
              <a:spcAft>
                <a:spcPts val="0"/>
              </a:spcAft>
              <a:buClr>
                <a:schemeClr val="dk1"/>
              </a:buClr>
              <a:buSzPts val="1400"/>
              <a:buFont typeface="Calibri"/>
              <a:buChar char="●"/>
            </a:pPr>
            <a:r>
              <a:rPr lang="hi-IN" sz="2000">
                <a:solidFill>
                  <a:schemeClr val="dk1"/>
                </a:solidFill>
                <a:latin typeface="Calibri"/>
                <a:ea typeface="Calibri"/>
                <a:cs typeface="Calibri"/>
                <a:sym typeface="Calibri"/>
              </a:rPr>
              <a:t>मासिक रिपोर्टिंग करे</a:t>
            </a:r>
            <a:endParaRPr/>
          </a:p>
        </p:txBody>
      </p:sp>
      <p:sp>
        <p:nvSpPr>
          <p:cNvPr id="561" name="Google Shape;561;p34"/>
          <p:cNvSpPr/>
          <p:nvPr/>
        </p:nvSpPr>
        <p:spPr>
          <a:xfrm>
            <a:off x="1123033" y="2077273"/>
            <a:ext cx="3643746" cy="1107996"/>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000">
                <a:solidFill>
                  <a:schemeClr val="dk1"/>
                </a:solidFill>
                <a:latin typeface="Calibri"/>
                <a:ea typeface="Calibri"/>
                <a:cs typeface="Calibri"/>
                <a:sym typeface="Calibri"/>
              </a:rPr>
              <a:t>संचालन कौन करेगा?</a:t>
            </a:r>
            <a:endParaRPr/>
          </a:p>
          <a:p>
            <a:pPr indent="-342900" lvl="0" marL="342900" marR="0" rtl="0" algn="l">
              <a:spcBef>
                <a:spcPts val="1200"/>
              </a:spcBef>
              <a:spcAft>
                <a:spcPts val="0"/>
              </a:spcAft>
              <a:buClr>
                <a:schemeClr val="dk1"/>
              </a:buClr>
              <a:buSzPts val="1800"/>
              <a:buFont typeface="Arial"/>
              <a:buChar char="•"/>
            </a:pPr>
            <a:r>
              <a:rPr lang="hi-IN" sz="1800">
                <a:solidFill>
                  <a:schemeClr val="dk1"/>
                </a:solidFill>
                <a:latin typeface="Calibri"/>
                <a:ea typeface="Calibri"/>
                <a:cs typeface="Calibri"/>
                <a:sym typeface="Calibri"/>
              </a:rPr>
              <a:t>सामुदायिक संसाधन व्यक्ति (सीआरपी)/वीओ-सैक</a:t>
            </a:r>
            <a:endParaRPr/>
          </a:p>
        </p:txBody>
      </p:sp>
      <p:sp>
        <p:nvSpPr>
          <p:cNvPr id="562" name="Google Shape;562;p34"/>
          <p:cNvSpPr/>
          <p:nvPr/>
        </p:nvSpPr>
        <p:spPr>
          <a:xfrm>
            <a:off x="1123034" y="3406832"/>
            <a:ext cx="3643746" cy="1631216"/>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000">
                <a:solidFill>
                  <a:schemeClr val="dk1"/>
                </a:solidFill>
                <a:latin typeface="Calibri"/>
                <a:ea typeface="Calibri"/>
                <a:cs typeface="Calibri"/>
                <a:sym typeface="Calibri"/>
              </a:rPr>
              <a:t>गृह भ्रमण के दौरान किन-किन वस्तुओं को साथ ले जाना है?</a:t>
            </a:r>
            <a:endParaRPr/>
          </a:p>
          <a:p>
            <a:pPr indent="-342900" lvl="0" marL="342900" marR="0" rtl="0" algn="l">
              <a:spcBef>
                <a:spcPts val="1200"/>
              </a:spcBef>
              <a:spcAft>
                <a:spcPts val="0"/>
              </a:spcAft>
              <a:buClr>
                <a:schemeClr val="dk1"/>
              </a:buClr>
              <a:buSzPts val="1800"/>
              <a:buFont typeface="Arial"/>
              <a:buChar char="•"/>
            </a:pPr>
            <a:r>
              <a:rPr lang="hi-IN" sz="1800">
                <a:solidFill>
                  <a:schemeClr val="dk1"/>
                </a:solidFill>
                <a:latin typeface="Calibri"/>
                <a:ea typeface="Calibri"/>
                <a:cs typeface="Calibri"/>
                <a:sym typeface="Calibri"/>
              </a:rPr>
              <a:t>परामर्श कार्ड</a:t>
            </a:r>
            <a:endParaRPr/>
          </a:p>
          <a:p>
            <a:pPr indent="-342900" lvl="0" marL="342900" marR="0" rtl="0" algn="l">
              <a:spcBef>
                <a:spcPts val="1200"/>
              </a:spcBef>
              <a:spcAft>
                <a:spcPts val="0"/>
              </a:spcAft>
              <a:buClr>
                <a:schemeClr val="dk1"/>
              </a:buClr>
              <a:buSzPts val="1800"/>
              <a:buFont typeface="Arial"/>
              <a:buChar char="•"/>
            </a:pPr>
            <a:r>
              <a:rPr lang="hi-IN" sz="1800">
                <a:solidFill>
                  <a:schemeClr val="dk1"/>
                </a:solidFill>
                <a:latin typeface="Calibri"/>
                <a:ea typeface="Calibri"/>
                <a:cs typeface="Calibri"/>
                <a:sym typeface="Calibri"/>
              </a:rPr>
              <a:t>होम विजिट चेकलिस्ट</a:t>
            </a:r>
            <a:endParaRPr sz="2000">
              <a:solidFill>
                <a:schemeClr val="dk1"/>
              </a:solidFill>
              <a:latin typeface="Calibri"/>
              <a:ea typeface="Calibri"/>
              <a:cs typeface="Calibri"/>
              <a:sym typeface="Calibri"/>
            </a:endParaRPr>
          </a:p>
        </p:txBody>
      </p:sp>
      <p:sp>
        <p:nvSpPr>
          <p:cNvPr id="563" name="Google Shape;563;p34"/>
          <p:cNvSpPr/>
          <p:nvPr/>
        </p:nvSpPr>
        <p:spPr>
          <a:xfrm>
            <a:off x="574766" y="5651647"/>
            <a:ext cx="115825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i-IN" sz="1800">
                <a:solidFill>
                  <a:schemeClr val="dk1"/>
                </a:solidFill>
                <a:latin typeface="Calibri"/>
                <a:ea typeface="Calibri"/>
                <a:cs typeface="Calibri"/>
                <a:sym typeface="Calibri"/>
              </a:rPr>
              <a:t>नोट: यह सलाह दी जाती है कि अधिक प्रभाव के लिए इन घरेलू यात्राओं को आशा/आंगनवाड़ी कार्यकर्ता के साथ मिलकर किया जाए I</a:t>
            </a:r>
            <a:endParaRPr b="1" sz="4400">
              <a:solidFill>
                <a:schemeClr val="dk1"/>
              </a:solidFill>
              <a:latin typeface="Calibri"/>
              <a:ea typeface="Calibri"/>
              <a:cs typeface="Calibri"/>
              <a:sym typeface="Calibri"/>
            </a:endParaRPr>
          </a:p>
        </p:txBody>
      </p:sp>
      <p:sp>
        <p:nvSpPr>
          <p:cNvPr id="564" name="Google Shape;564;p34"/>
          <p:cNvSpPr txBox="1"/>
          <p:nvPr>
            <p:ph type="title"/>
          </p:nvPr>
        </p:nvSpPr>
        <p:spPr>
          <a:xfrm>
            <a:off x="838198" y="308119"/>
            <a:ext cx="4994565" cy="9077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hi-IN" sz="3200">
                <a:solidFill>
                  <a:schemeClr val="lt1"/>
                </a:solidFill>
              </a:rPr>
              <a:t>अनुसरण करने के लिए कदम</a:t>
            </a:r>
            <a:endParaRPr b="1" sz="3200">
              <a:solidFill>
                <a:schemeClr val="lt1"/>
              </a:solidFill>
            </a:endParaRPr>
          </a:p>
        </p:txBody>
      </p:sp>
      <p:sp>
        <p:nvSpPr>
          <p:cNvPr id="565" name="Google Shape;565;p34"/>
          <p:cNvSpPr txBox="1"/>
          <p:nvPr/>
        </p:nvSpPr>
        <p:spPr>
          <a:xfrm>
            <a:off x="838199" y="6314771"/>
            <a:ext cx="34497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800">
                <a:solidFill>
                  <a:schemeClr val="dk1"/>
                </a:solidFill>
                <a:latin typeface="Calibri"/>
                <a:ea typeface="Calibri"/>
                <a:cs typeface="Calibri"/>
                <a:sym typeface="Calibri"/>
              </a:rPr>
              <a:t>प्रारूपों के लिए स्लाइड 53-56 देखें</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5"/>
          <p:cNvSpPr/>
          <p:nvPr/>
        </p:nvSpPr>
        <p:spPr>
          <a:xfrm>
            <a:off x="838197" y="556747"/>
            <a:ext cx="9552711"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35"/>
          <p:cNvSpPr txBox="1"/>
          <p:nvPr>
            <p:ph type="title"/>
          </p:nvPr>
        </p:nvSpPr>
        <p:spPr>
          <a:xfrm>
            <a:off x="914400" y="556747"/>
            <a:ext cx="10203873" cy="9077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b="1" lang="hi-IN" sz="3200">
                <a:solidFill>
                  <a:schemeClr val="lt1"/>
                </a:solidFill>
              </a:rPr>
              <a:t>4.</a:t>
            </a:r>
            <a:r>
              <a:rPr lang="hi-IN" sz="3200"/>
              <a:t> </a:t>
            </a:r>
            <a:r>
              <a:rPr lang="hi-IN" sz="3200">
                <a:solidFill>
                  <a:schemeClr val="lt1"/>
                </a:solidFill>
              </a:rPr>
              <a:t>एसएचजी परिवारों में पीयर काउंसलिंग कैसे संचालित करें?</a:t>
            </a:r>
            <a:endParaRPr b="1" sz="3200">
              <a:solidFill>
                <a:schemeClr val="lt1"/>
              </a:solidFill>
            </a:endParaRPr>
          </a:p>
        </p:txBody>
      </p:sp>
      <p:sp>
        <p:nvSpPr>
          <p:cNvPr id="572" name="Google Shape;572;p35"/>
          <p:cNvSpPr/>
          <p:nvPr/>
        </p:nvSpPr>
        <p:spPr>
          <a:xfrm>
            <a:off x="838197" y="1567545"/>
            <a:ext cx="1022465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2000">
                <a:solidFill>
                  <a:schemeClr val="dk1"/>
                </a:solidFill>
                <a:latin typeface="Calibri"/>
                <a:ea typeface="Calibri"/>
                <a:cs typeface="Calibri"/>
                <a:sym typeface="Calibri"/>
              </a:rPr>
              <a:t>पीयर काउंसलिंग- जब एसएचजी समूहों / साथियों द्वारा लक्षित लाभार्थियों और उनके परिवार के सदस्यों को परामर्श सेवाएं प्रदान की जाती हैं।</a:t>
            </a:r>
            <a:endParaRPr/>
          </a:p>
        </p:txBody>
      </p:sp>
      <p:sp>
        <p:nvSpPr>
          <p:cNvPr id="573" name="Google Shape;573;p35"/>
          <p:cNvSpPr/>
          <p:nvPr/>
        </p:nvSpPr>
        <p:spPr>
          <a:xfrm>
            <a:off x="914399" y="2334135"/>
            <a:ext cx="10439404" cy="4362733"/>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hi-IN" sz="2000">
                <a:solidFill>
                  <a:srgbClr val="FF0000"/>
                </a:solidFill>
                <a:latin typeface="Calibri"/>
                <a:ea typeface="Calibri"/>
                <a:cs typeface="Calibri"/>
                <a:sym typeface="Calibri"/>
              </a:rPr>
              <a:t>उद्देश्य</a:t>
            </a:r>
            <a:endParaRPr/>
          </a:p>
          <a:p>
            <a:pPr indent="-334327" lvl="0" marL="457200" marR="0" rtl="0" algn="l">
              <a:lnSpc>
                <a:spcPct val="150000"/>
              </a:lnSpc>
              <a:spcBef>
                <a:spcPts val="1200"/>
              </a:spcBef>
              <a:spcAft>
                <a:spcPts val="0"/>
              </a:spcAft>
              <a:buClr>
                <a:schemeClr val="dk1"/>
              </a:buClr>
              <a:buSzPts val="2000"/>
              <a:buFont typeface="Calibri"/>
              <a:buChar char="●"/>
            </a:pPr>
            <a:r>
              <a:rPr lang="hi-IN" sz="2000">
                <a:solidFill>
                  <a:schemeClr val="dk1"/>
                </a:solidFill>
                <a:latin typeface="Calibri"/>
                <a:ea typeface="Calibri"/>
                <a:cs typeface="Calibri"/>
                <a:sym typeface="Calibri"/>
              </a:rPr>
              <a:t>लक्षित लाभार्थियों और उनके परिवारों को सलाह देना, विशेष रूप से परिवार के प्रभावितों/निर्णयकर्ताओं (उदाहरण के लिए-पुरुष सदस्य और बुजुर्ग) को उचित एफएनएचडब्ल्यू व्यवहार अपनाने के लिए परामर्श देना।</a:t>
            </a:r>
            <a:endParaRPr/>
          </a:p>
          <a:p>
            <a:pPr indent="-334327" lvl="0" marL="457200" marR="0" rtl="0" algn="l">
              <a:lnSpc>
                <a:spcPct val="150000"/>
              </a:lnSpc>
              <a:spcBef>
                <a:spcPts val="0"/>
              </a:spcBef>
              <a:spcAft>
                <a:spcPts val="0"/>
              </a:spcAft>
              <a:buClr>
                <a:schemeClr val="dk1"/>
              </a:buClr>
              <a:buSzPts val="2000"/>
              <a:buFont typeface="Calibri"/>
              <a:buChar char="●"/>
            </a:pPr>
            <a:r>
              <a:rPr lang="hi-IN" sz="2000">
                <a:solidFill>
                  <a:schemeClr val="dk1"/>
                </a:solidFill>
                <a:latin typeface="Calibri"/>
                <a:ea typeface="Calibri"/>
                <a:cs typeface="Calibri"/>
                <a:sym typeface="Calibri"/>
              </a:rPr>
              <a:t>प्रभावशाली लोगों की उपस्थिति में प्रमुख संदेशों को दोहराना और परिवार को एफएनएचडब्ल्यू सेवाओं और अधिकारों से जोड़ने में सहायता प्रदान करना</a:t>
            </a:r>
            <a:endParaRPr/>
          </a:p>
          <a:p>
            <a:pPr indent="-334327" lvl="0" marL="457200" marR="0" rtl="0" algn="l">
              <a:lnSpc>
                <a:spcPct val="150000"/>
              </a:lnSpc>
              <a:spcBef>
                <a:spcPts val="0"/>
              </a:spcBef>
              <a:spcAft>
                <a:spcPts val="0"/>
              </a:spcAft>
              <a:buClr>
                <a:schemeClr val="dk1"/>
              </a:buClr>
              <a:buSzPts val="2000"/>
              <a:buFont typeface="Calibri"/>
              <a:buChar char="●"/>
            </a:pPr>
            <a:r>
              <a:rPr lang="hi-IN" sz="2000">
                <a:solidFill>
                  <a:schemeClr val="dk1"/>
                </a:solidFill>
                <a:latin typeface="Calibri"/>
                <a:ea typeface="Calibri"/>
                <a:cs typeface="Calibri"/>
                <a:sym typeface="Calibri"/>
              </a:rPr>
              <a:t>परिवार के प्रभावकों/निर्णयकर्ताओं को विशेष रूप से पुरुष सदस्यों को एफएनएचडब्ल्यू सेवाओं और अधिकारों तक पहुँचने में लक्षित समूह की देखभाल और सहायता प्रदान करने के लिए संगठित करना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822"/>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xEl>
                                              <p:pRg end="0" st="0"/>
                                            </p:txEl>
                                          </p:spTgt>
                                        </p:tgtEl>
                                        <p:attrNameLst>
                                          <p:attrName>style.visibility</p:attrName>
                                        </p:attrNameLst>
                                      </p:cBhvr>
                                      <p:to>
                                        <p:strVal val="visible"/>
                                      </p:to>
                                    </p:set>
                                    <p:animEffect filter="fade" transition="in">
                                      <p:cBhvr>
                                        <p:cTn dur="500"/>
                                        <p:tgtEl>
                                          <p:spTgt spid="5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xEl>
                                              <p:pRg end="1" st="1"/>
                                            </p:txEl>
                                          </p:spTgt>
                                        </p:tgtEl>
                                        <p:attrNameLst>
                                          <p:attrName>style.visibility</p:attrName>
                                        </p:attrNameLst>
                                      </p:cBhvr>
                                      <p:to>
                                        <p:strVal val="visible"/>
                                      </p:to>
                                    </p:set>
                                    <p:animEffect filter="fade" transition="in">
                                      <p:cBhvr>
                                        <p:cTn dur="500"/>
                                        <p:tgtEl>
                                          <p:spTgt spid="5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xEl>
                                              <p:pRg end="2" st="2"/>
                                            </p:txEl>
                                          </p:spTgt>
                                        </p:tgtEl>
                                        <p:attrNameLst>
                                          <p:attrName>style.visibility</p:attrName>
                                        </p:attrNameLst>
                                      </p:cBhvr>
                                      <p:to>
                                        <p:strVal val="visible"/>
                                      </p:to>
                                    </p:set>
                                    <p:animEffect filter="fade" transition="in">
                                      <p:cBhvr>
                                        <p:cTn dur="500"/>
                                        <p:tgtEl>
                                          <p:spTgt spid="5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xEl>
                                              <p:pRg end="3" st="3"/>
                                            </p:txEl>
                                          </p:spTgt>
                                        </p:tgtEl>
                                        <p:attrNameLst>
                                          <p:attrName>style.visibility</p:attrName>
                                        </p:attrNameLst>
                                      </p:cBhvr>
                                      <p:to>
                                        <p:strVal val="visible"/>
                                      </p:to>
                                    </p:set>
                                    <p:animEffect filter="fade" transition="in">
                                      <p:cBhvr>
                                        <p:cTn dur="500"/>
                                        <p:tgtEl>
                                          <p:spTgt spid="57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6"/>
          <p:cNvSpPr/>
          <p:nvPr/>
        </p:nvSpPr>
        <p:spPr>
          <a:xfrm>
            <a:off x="5151946" y="1490035"/>
            <a:ext cx="6502171" cy="4401205"/>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000">
                <a:solidFill>
                  <a:schemeClr val="dk1"/>
                </a:solidFill>
                <a:latin typeface="Calibri"/>
                <a:ea typeface="Calibri"/>
                <a:cs typeface="Calibri"/>
                <a:sym typeface="Calibri"/>
              </a:rPr>
              <a:t>सहकर्मी परामर्श के लिए लक्ष्य समूहों की पहचान और सूक्ष्म नियोजन</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लक्षित लाभार्थियों को लाइन-सूचीबद्ध करें</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एसएचजी परिवारों में सहकर्मी परामर्श आयोजित करने के लिए मासिक सूक्ष्म योजना विकसित करना</a:t>
            </a:r>
            <a:endParaRPr/>
          </a:p>
          <a:p>
            <a:pPr indent="0" lvl="0" marL="0" marR="0" rtl="0" algn="l">
              <a:spcBef>
                <a:spcPts val="0"/>
              </a:spcBef>
              <a:spcAft>
                <a:spcPts val="0"/>
              </a:spcAft>
              <a:buNone/>
            </a:pPr>
            <a:r>
              <a:rPr b="1" lang="hi-IN" sz="2000">
                <a:solidFill>
                  <a:schemeClr val="dk1"/>
                </a:solidFill>
                <a:latin typeface="Calibri"/>
                <a:ea typeface="Calibri"/>
                <a:cs typeface="Calibri"/>
                <a:sym typeface="Calibri"/>
              </a:rPr>
              <a:t>सहकर्मी परामर्श लें</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लाभार्थी द्वारा FNHW सेवाओं के उपयोग की वर्तमान स्थिति और हकदारियों को समझने के लिए एक सहकर्मी परामर्श चेकलिस्ट का उपयोग करें।</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परिवार की उपस्थिति के आधार पर, मासिक FNHW बैठक समाप्त होने से पहले या बाद में कार्य करें।</a:t>
            </a:r>
            <a:endParaRPr/>
          </a:p>
          <a:p>
            <a:pPr indent="0" lvl="0" marL="0" marR="0" rtl="0" algn="l">
              <a:spcBef>
                <a:spcPts val="0"/>
              </a:spcBef>
              <a:spcAft>
                <a:spcPts val="0"/>
              </a:spcAft>
              <a:buNone/>
            </a:pPr>
            <a:r>
              <a:rPr b="1" lang="hi-IN" sz="2000">
                <a:solidFill>
                  <a:schemeClr val="dk1"/>
                </a:solidFill>
                <a:latin typeface="Calibri"/>
                <a:ea typeface="Calibri"/>
                <a:cs typeface="Calibri"/>
                <a:sym typeface="Calibri"/>
              </a:rPr>
              <a:t>मासिक रिपोर्टिंग करें</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hi-IN" sz="1800">
                <a:solidFill>
                  <a:schemeClr val="dk1"/>
                </a:solidFill>
                <a:latin typeface="Calibri"/>
                <a:ea typeface="Calibri"/>
                <a:cs typeface="Calibri"/>
                <a:sym typeface="Calibri"/>
              </a:rPr>
              <a:t>यह सुझाव दिया जाता है कि प्रारंभिक सहयोग के लिए इन बैठकों के दौरान सीआरपी/वीओ-सैक सदस्यों को उपस्थित रहना चाहिए।</a:t>
            </a:r>
            <a:endParaRPr/>
          </a:p>
        </p:txBody>
      </p:sp>
      <p:sp>
        <p:nvSpPr>
          <p:cNvPr id="579" name="Google Shape;579;p36"/>
          <p:cNvSpPr/>
          <p:nvPr/>
        </p:nvSpPr>
        <p:spPr>
          <a:xfrm>
            <a:off x="1080894" y="1490034"/>
            <a:ext cx="3894517" cy="3016210"/>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000">
                <a:solidFill>
                  <a:schemeClr val="dk1"/>
                </a:solidFill>
                <a:latin typeface="Calibri"/>
                <a:ea typeface="Calibri"/>
                <a:cs typeface="Calibri"/>
                <a:sym typeface="Calibri"/>
              </a:rPr>
              <a:t>इसका संचालन कौन करेगा?</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पूरे समूह के साथ एसएचजी नेता के नेतृत्व में।</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एक सहकर्मी जिसने अनुशंसित FNHW व्यवहारों का अभ्यास किया और वांछित परिणाम प्राप्त किए</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hi-IN" sz="1800">
                <a:solidFill>
                  <a:schemeClr val="dk1"/>
                </a:solidFill>
                <a:latin typeface="Calibri"/>
                <a:ea typeface="Calibri"/>
                <a:cs typeface="Calibri"/>
                <a:sym typeface="Calibri"/>
              </a:rPr>
              <a:t>एसएचजी समुदाय के लक्षित समूह के अन्य लाभार्थियों को एसएचजी परिवार में बुलाया जा सकता है।</a:t>
            </a:r>
            <a:endParaRPr/>
          </a:p>
        </p:txBody>
      </p:sp>
      <p:sp>
        <p:nvSpPr>
          <p:cNvPr id="580" name="Google Shape;580;p36"/>
          <p:cNvSpPr/>
          <p:nvPr/>
        </p:nvSpPr>
        <p:spPr>
          <a:xfrm>
            <a:off x="1080893" y="4649015"/>
            <a:ext cx="3894517" cy="1261884"/>
          </a:xfrm>
          <a:prstGeom prst="rect">
            <a:avLst/>
          </a:prstGeom>
          <a:solidFill>
            <a:srgbClr val="DDEAF6"/>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000">
                <a:solidFill>
                  <a:schemeClr val="dk1"/>
                </a:solidFill>
                <a:latin typeface="Calibri"/>
                <a:ea typeface="Calibri"/>
                <a:cs typeface="Calibri"/>
                <a:sym typeface="Calibri"/>
              </a:rPr>
              <a:t>सहकर्मी परामर्श के दौरान कौन सी चीजें ले जानी चाहिए?</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परामर्श कार्ड</a:t>
            </a:r>
            <a:endParaRPr/>
          </a:p>
          <a:p>
            <a:pPr indent="-317500" lvl="0" marL="457200" marR="0" rtl="0" algn="l">
              <a:spcBef>
                <a:spcPts val="0"/>
              </a:spcBef>
              <a:spcAft>
                <a:spcPts val="0"/>
              </a:spcAft>
              <a:buClr>
                <a:schemeClr val="dk1"/>
              </a:buClr>
              <a:buSzPts val="1400"/>
              <a:buFont typeface="Calibri"/>
              <a:buChar char="●"/>
            </a:pPr>
            <a:r>
              <a:rPr lang="hi-IN" sz="1800">
                <a:solidFill>
                  <a:schemeClr val="dk1"/>
                </a:solidFill>
                <a:latin typeface="Calibri"/>
                <a:ea typeface="Calibri"/>
                <a:cs typeface="Calibri"/>
                <a:sym typeface="Calibri"/>
              </a:rPr>
              <a:t>पीयर काउंसलिंग चेकलिस्ट</a:t>
            </a:r>
            <a:endParaRPr/>
          </a:p>
        </p:txBody>
      </p:sp>
      <p:sp>
        <p:nvSpPr>
          <p:cNvPr id="581" name="Google Shape;581;p36"/>
          <p:cNvSpPr txBox="1"/>
          <p:nvPr/>
        </p:nvSpPr>
        <p:spPr>
          <a:xfrm>
            <a:off x="838198" y="6238335"/>
            <a:ext cx="34497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800">
                <a:solidFill>
                  <a:schemeClr val="dk1"/>
                </a:solidFill>
                <a:latin typeface="Calibri"/>
                <a:ea typeface="Calibri"/>
                <a:cs typeface="Calibri"/>
                <a:sym typeface="Calibri"/>
              </a:rPr>
              <a:t>प्रारूपों के लिए स्लाइड 57-58 देखें</a:t>
            </a:r>
            <a:endParaRPr/>
          </a:p>
        </p:txBody>
      </p:sp>
      <p:sp>
        <p:nvSpPr>
          <p:cNvPr id="582" name="Google Shape;582;p36"/>
          <p:cNvSpPr/>
          <p:nvPr/>
        </p:nvSpPr>
        <p:spPr>
          <a:xfrm>
            <a:off x="838198" y="429585"/>
            <a:ext cx="4994565"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36"/>
          <p:cNvSpPr txBox="1"/>
          <p:nvPr>
            <p:ph type="title"/>
          </p:nvPr>
        </p:nvSpPr>
        <p:spPr>
          <a:xfrm>
            <a:off x="838198" y="308119"/>
            <a:ext cx="4994565" cy="9077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hi-IN" sz="3200">
                <a:solidFill>
                  <a:schemeClr val="lt1"/>
                </a:solidFill>
              </a:rPr>
              <a:t>अनुसरण करने के लिए कदम</a:t>
            </a:r>
            <a:endParaRPr b="1" sz="3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ppt_w</p:attrName>
                                        </p:attrNameLst>
                                      </p:cBhvr>
                                      <p:tavLst>
                                        <p:tav fmla="" tm="0">
                                          <p:val>
                                            <p:strVal val="0"/>
                                          </p:val>
                                        </p:tav>
                                        <p:tav fmla="" tm="100000">
                                          <p:val>
                                            <p:strVal val="#ppt_w"/>
                                          </p:val>
                                        </p:tav>
                                      </p:tavLst>
                                    </p:anim>
                                    <p:anim calcmode="lin" valueType="num">
                                      <p:cBhvr additive="base">
                                        <p:cTn dur="500"/>
                                        <p:tgtEl>
                                          <p:spTgt spid="5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7"/>
          <p:cNvSpPr/>
          <p:nvPr/>
        </p:nvSpPr>
        <p:spPr>
          <a:xfrm>
            <a:off x="554182" y="429585"/>
            <a:ext cx="11540836"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37"/>
          <p:cNvSpPr txBox="1"/>
          <p:nvPr>
            <p:ph type="title"/>
          </p:nvPr>
        </p:nvSpPr>
        <p:spPr>
          <a:xfrm>
            <a:off x="505691" y="364474"/>
            <a:ext cx="11637818" cy="9077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100"/>
              <a:buFont typeface="Calibri"/>
              <a:buNone/>
            </a:pPr>
            <a:r>
              <a:rPr b="1" lang="hi-IN" sz="3100">
                <a:solidFill>
                  <a:schemeClr val="lt1"/>
                </a:solidFill>
              </a:rPr>
              <a:t>5. </a:t>
            </a:r>
            <a:r>
              <a:rPr lang="hi-IN" sz="3100">
                <a:solidFill>
                  <a:schemeClr val="lt1"/>
                </a:solidFill>
              </a:rPr>
              <a:t>एफएनएचडब्ल्यू सामुदायिक कार्यक्रम/अभियान आयोजित करने के चरण</a:t>
            </a:r>
            <a:endParaRPr b="1" sz="3100">
              <a:solidFill>
                <a:schemeClr val="lt1"/>
              </a:solidFill>
            </a:endParaRPr>
          </a:p>
        </p:txBody>
      </p:sp>
      <p:sp>
        <p:nvSpPr>
          <p:cNvPr id="590" name="Google Shape;590;p37"/>
          <p:cNvSpPr/>
          <p:nvPr/>
        </p:nvSpPr>
        <p:spPr>
          <a:xfrm>
            <a:off x="2017064" y="1353411"/>
            <a:ext cx="7819260" cy="338554"/>
          </a:xfrm>
          <a:prstGeom prst="rect">
            <a:avLst/>
          </a:prstGeom>
          <a:solidFill>
            <a:srgbClr val="DDEAF6"/>
          </a:solidFill>
          <a:ln cap="flat" cmpd="sng" w="9525">
            <a:solidFill>
              <a:srgbClr val="1E4E7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Calibri"/>
              <a:buNone/>
            </a:pPr>
            <a:r>
              <a:rPr b="1" lang="hi-IN" sz="1600">
                <a:solidFill>
                  <a:schemeClr val="dk1"/>
                </a:solidFill>
                <a:latin typeface="Calibri"/>
                <a:ea typeface="Calibri"/>
                <a:cs typeface="Calibri"/>
                <a:sym typeface="Calibri"/>
              </a:rPr>
              <a:t>प्रमुख एफएनएचडब्ल्यू विषयों पर सामुदायिक स्तर पर कार्यक्रम या अभियान आयोजित करें</a:t>
            </a:r>
            <a:endParaRPr/>
          </a:p>
        </p:txBody>
      </p:sp>
      <p:sp>
        <p:nvSpPr>
          <p:cNvPr id="591" name="Google Shape;591;p37"/>
          <p:cNvSpPr/>
          <p:nvPr/>
        </p:nvSpPr>
        <p:spPr>
          <a:xfrm>
            <a:off x="1144485" y="3781537"/>
            <a:ext cx="9835242" cy="2646878"/>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b="1" lang="hi-IN" sz="1600">
                <a:solidFill>
                  <a:srgbClr val="FF0000"/>
                </a:solidFill>
                <a:latin typeface="Calibri"/>
                <a:ea typeface="Calibri"/>
                <a:cs typeface="Calibri"/>
                <a:sym typeface="Calibri"/>
              </a:rPr>
              <a:t>उद्देश्य</a:t>
            </a:r>
            <a:endParaRPr/>
          </a:p>
          <a:p>
            <a:pPr indent="-317500" lvl="0" marL="457200" marR="0" rtl="0" algn="l">
              <a:lnSpc>
                <a:spcPct val="150000"/>
              </a:lnSpc>
              <a:spcBef>
                <a:spcPts val="0"/>
              </a:spcBef>
              <a:spcAft>
                <a:spcPts val="0"/>
              </a:spcAft>
              <a:buClr>
                <a:schemeClr val="dk1"/>
              </a:buClr>
              <a:buSzPts val="1400"/>
              <a:buFont typeface="Calibri"/>
              <a:buChar char="●"/>
            </a:pPr>
            <a:r>
              <a:rPr lang="hi-IN" sz="1600">
                <a:solidFill>
                  <a:schemeClr val="dk1"/>
                </a:solidFill>
                <a:latin typeface="Calibri"/>
                <a:ea typeface="Calibri"/>
                <a:cs typeface="Calibri"/>
                <a:sym typeface="Calibri"/>
              </a:rPr>
              <a:t>समग्र रूप से समुदाय द्वारा एफएनएचडब्ल्यू व्यवहारों को बेहतर ढंग से अपनाने के लिए सभी हितधारकों को शामिल करते हुए सक्षम वातावरण बनाना</a:t>
            </a:r>
            <a:endParaRPr/>
          </a:p>
          <a:p>
            <a:pPr indent="-317500" lvl="0" marL="457200" marR="0" rtl="0" algn="l">
              <a:lnSpc>
                <a:spcPct val="150000"/>
              </a:lnSpc>
              <a:spcBef>
                <a:spcPts val="0"/>
              </a:spcBef>
              <a:spcAft>
                <a:spcPts val="0"/>
              </a:spcAft>
              <a:buClr>
                <a:schemeClr val="dk1"/>
              </a:buClr>
              <a:buSzPts val="1400"/>
              <a:buFont typeface="Calibri"/>
              <a:buChar char="●"/>
            </a:pPr>
            <a:r>
              <a:rPr lang="hi-IN" sz="1600">
                <a:solidFill>
                  <a:schemeClr val="dk1"/>
                </a:solidFill>
                <a:latin typeface="Calibri"/>
                <a:ea typeface="Calibri"/>
                <a:cs typeface="Calibri"/>
                <a:sym typeface="Calibri"/>
              </a:rPr>
              <a:t>समुदाय को संगठित करने के प्रयास के माध्यम से एसएचजी के दायरे से बाहर के लोगों तक पहुंचना</a:t>
            </a:r>
            <a:endParaRPr/>
          </a:p>
          <a:p>
            <a:pPr indent="-317500" lvl="0" marL="457200" marR="0" rtl="0" algn="l">
              <a:lnSpc>
                <a:spcPct val="150000"/>
              </a:lnSpc>
              <a:spcBef>
                <a:spcPts val="0"/>
              </a:spcBef>
              <a:spcAft>
                <a:spcPts val="0"/>
              </a:spcAft>
              <a:buClr>
                <a:schemeClr val="dk1"/>
              </a:buClr>
              <a:buSzPts val="1400"/>
              <a:buFont typeface="Calibri"/>
              <a:buChar char="●"/>
            </a:pPr>
            <a:r>
              <a:rPr lang="hi-IN" sz="1600">
                <a:solidFill>
                  <a:schemeClr val="dk1"/>
                </a:solidFill>
                <a:latin typeface="Calibri"/>
                <a:ea typeface="Calibri"/>
                <a:cs typeface="Calibri"/>
                <a:sym typeface="Calibri"/>
              </a:rPr>
              <a:t>समुदाय में एफएनएचडब्ल्यू एजेंडा को आगे बढ़ाने के लिए समुदाय-स्तरीय चैंपियन की पहचान करना</a:t>
            </a:r>
            <a:endParaRPr/>
          </a:p>
          <a:p>
            <a:pPr indent="-317500" lvl="0" marL="457200" marR="0" rtl="0" algn="l">
              <a:lnSpc>
                <a:spcPct val="150000"/>
              </a:lnSpc>
              <a:spcBef>
                <a:spcPts val="0"/>
              </a:spcBef>
              <a:spcAft>
                <a:spcPts val="0"/>
              </a:spcAft>
              <a:buClr>
                <a:schemeClr val="dk1"/>
              </a:buClr>
              <a:buSzPts val="1400"/>
              <a:buFont typeface="Calibri"/>
              <a:buChar char="●"/>
            </a:pPr>
            <a:r>
              <a:rPr lang="hi-IN" sz="1600">
                <a:solidFill>
                  <a:schemeClr val="dk1"/>
                </a:solidFill>
                <a:latin typeface="Calibri"/>
                <a:ea typeface="Calibri"/>
                <a:cs typeface="Calibri"/>
                <a:sym typeface="Calibri"/>
              </a:rPr>
              <a:t>अन्य लाइन विभागों (जैसे- पोषण माह, पोषण पखवाड़ा, स्वच्छता अभियान, आदि) के प्रयासों के साथ तालमेल की सुविधा के लिए</a:t>
            </a:r>
            <a:endParaRPr/>
          </a:p>
        </p:txBody>
      </p:sp>
      <p:sp>
        <p:nvSpPr>
          <p:cNvPr id="592" name="Google Shape;592;p37"/>
          <p:cNvSpPr/>
          <p:nvPr/>
        </p:nvSpPr>
        <p:spPr>
          <a:xfrm>
            <a:off x="1144485" y="2452255"/>
            <a:ext cx="9835242" cy="923330"/>
          </a:xfrm>
          <a:prstGeom prst="rect">
            <a:avLst/>
          </a:prstGeom>
          <a:solidFill>
            <a:srgbClr val="DDEAF6"/>
          </a:solidFill>
          <a:ln cap="flat" cmpd="sng" w="9525">
            <a:solidFill>
              <a:srgbClr val="1E4E7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b="1" lang="hi-IN" sz="1600">
                <a:solidFill>
                  <a:schemeClr val="dk1"/>
                </a:solidFill>
                <a:latin typeface="Calibri"/>
                <a:ea typeface="Calibri"/>
                <a:cs typeface="Calibri"/>
                <a:sym typeface="Calibri"/>
              </a:rPr>
              <a:t>निम्नलिखित दृष्टिकोण अपनाना:</a:t>
            </a:r>
            <a:endParaRPr/>
          </a:p>
          <a:p>
            <a:pPr indent="0" lvl="0" marL="0" marR="0" rtl="0" algn="l">
              <a:spcBef>
                <a:spcPts val="0"/>
              </a:spcBef>
              <a:spcAft>
                <a:spcPts val="0"/>
              </a:spcAft>
              <a:buClr>
                <a:schemeClr val="dk1"/>
              </a:buClr>
              <a:buSzPts val="1600"/>
              <a:buFont typeface="Calibri"/>
              <a:buNone/>
            </a:pPr>
            <a:r>
              <a:rPr lang="hi-IN" sz="1600">
                <a:solidFill>
                  <a:schemeClr val="dk1"/>
                </a:solidFill>
                <a:latin typeface="Calibri"/>
                <a:ea typeface="Calibri"/>
                <a:cs typeface="Calibri"/>
                <a:sym typeface="Calibri"/>
              </a:rPr>
              <a:t>एक बार का प्रसंग (सामुदायिक प्रसंग)</a:t>
            </a:r>
            <a:endParaRPr/>
          </a:p>
          <a:p>
            <a:pPr indent="0" lvl="0" marL="0" marR="0" rtl="0" algn="l">
              <a:lnSpc>
                <a:spcPct val="150000"/>
              </a:lnSpc>
              <a:spcBef>
                <a:spcPts val="0"/>
              </a:spcBef>
              <a:spcAft>
                <a:spcPts val="0"/>
              </a:spcAft>
              <a:buClr>
                <a:schemeClr val="dk1"/>
              </a:buClr>
              <a:buSzPts val="1600"/>
              <a:buFont typeface="Calibri"/>
              <a:buNone/>
            </a:pPr>
            <a:r>
              <a:rPr lang="hi-IN" sz="1600">
                <a:solidFill>
                  <a:schemeClr val="dk1"/>
                </a:solidFill>
                <a:latin typeface="Calibri"/>
                <a:ea typeface="Calibri"/>
                <a:cs typeface="Calibri"/>
                <a:sym typeface="Calibri"/>
              </a:rPr>
              <a:t>एक अभियान (सामुदायिक अभियान) के रूप में कुछ दिनों तक चलने वाली प्रसंगो  की श्रृंखला</a:t>
            </a:r>
            <a:endParaRPr sz="2000">
              <a:solidFill>
                <a:schemeClr val="dk1"/>
              </a:solidFill>
              <a:latin typeface="Calibri"/>
              <a:ea typeface="Calibri"/>
              <a:cs typeface="Calibri"/>
              <a:sym typeface="Calibri"/>
            </a:endParaRPr>
          </a:p>
        </p:txBody>
      </p:sp>
      <p:sp>
        <p:nvSpPr>
          <p:cNvPr id="593" name="Google Shape;593;p37"/>
          <p:cNvSpPr/>
          <p:nvPr/>
        </p:nvSpPr>
        <p:spPr>
          <a:xfrm>
            <a:off x="5723766" y="1811929"/>
            <a:ext cx="405856" cy="597624"/>
          </a:xfrm>
          <a:prstGeom prst="downArrow">
            <a:avLst>
              <a:gd fmla="val 50000" name="adj1"/>
              <a:gd fmla="val 50000" name="adj2"/>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38"/>
          <p:cNvSpPr/>
          <p:nvPr/>
        </p:nvSpPr>
        <p:spPr>
          <a:xfrm>
            <a:off x="838199" y="1477819"/>
            <a:ext cx="10735236" cy="5132174"/>
          </a:xfrm>
          <a:prstGeom prst="rect">
            <a:avLst/>
          </a:prstGeom>
          <a:solidFill>
            <a:srgbClr val="E1EFD8"/>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38"/>
          <p:cNvSpPr/>
          <p:nvPr/>
        </p:nvSpPr>
        <p:spPr>
          <a:xfrm>
            <a:off x="838199" y="458242"/>
            <a:ext cx="8628122"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38"/>
          <p:cNvSpPr/>
          <p:nvPr/>
        </p:nvSpPr>
        <p:spPr>
          <a:xfrm>
            <a:off x="1047241" y="1477819"/>
            <a:ext cx="10623176" cy="5132174"/>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50000"/>
              </a:lnSpc>
              <a:spcBef>
                <a:spcPts val="0"/>
              </a:spcBef>
              <a:spcAft>
                <a:spcPts val="0"/>
              </a:spcAft>
              <a:buClr>
                <a:schemeClr val="dk1"/>
              </a:buClr>
              <a:buSzPts val="1800"/>
              <a:buFont typeface="Calibri"/>
              <a:buChar char="●"/>
            </a:pPr>
            <a:r>
              <a:rPr lang="hi-IN" sz="2000">
                <a:solidFill>
                  <a:schemeClr val="dk1"/>
                </a:solidFill>
                <a:latin typeface="Calibri"/>
                <a:ea typeface="Calibri"/>
                <a:cs typeface="Calibri"/>
                <a:sym typeface="Calibri"/>
              </a:rPr>
              <a:t>डीएवाई-एनआरएलएम द्वारा पहचाने गए प्रमुख एफएनएचडब्ल्यू घटकों और राज्य एफएनएचडब्ल्यू परिचालन रणनीति के साथ तालमेल पर ध्यान दें।</a:t>
            </a:r>
            <a:endParaRPr/>
          </a:p>
          <a:p>
            <a:pPr indent="-342900" lvl="0" marL="457200" marR="0" rtl="0" algn="just">
              <a:lnSpc>
                <a:spcPct val="150000"/>
              </a:lnSpc>
              <a:spcBef>
                <a:spcPts val="0"/>
              </a:spcBef>
              <a:spcAft>
                <a:spcPts val="0"/>
              </a:spcAft>
              <a:buClr>
                <a:schemeClr val="dk1"/>
              </a:buClr>
              <a:buSzPts val="1800"/>
              <a:buFont typeface="Calibri"/>
              <a:buChar char="●"/>
            </a:pPr>
            <a:r>
              <a:rPr lang="hi-IN" sz="2000">
                <a:solidFill>
                  <a:schemeClr val="dk1"/>
                </a:solidFill>
                <a:latin typeface="Calibri"/>
                <a:ea typeface="Calibri"/>
                <a:cs typeface="Calibri"/>
                <a:sym typeface="Calibri"/>
              </a:rPr>
              <a:t>राज्य भर के सभी जिलों के सभी ब्लॉकों में एक दिन / कुछ दिनों के लिए आयोजित किया जाना चाहिए।</a:t>
            </a:r>
            <a:endParaRPr/>
          </a:p>
          <a:p>
            <a:pPr indent="-342900" lvl="0" marL="457200" marR="0" rtl="0" algn="just">
              <a:lnSpc>
                <a:spcPct val="150000"/>
              </a:lnSpc>
              <a:spcBef>
                <a:spcPts val="0"/>
              </a:spcBef>
              <a:spcAft>
                <a:spcPts val="0"/>
              </a:spcAft>
              <a:buClr>
                <a:schemeClr val="dk1"/>
              </a:buClr>
              <a:buSzPts val="1800"/>
              <a:buFont typeface="Calibri"/>
              <a:buChar char="●"/>
            </a:pPr>
            <a:r>
              <a:rPr lang="hi-IN" sz="2000">
                <a:solidFill>
                  <a:schemeClr val="dk1"/>
                </a:solidFill>
                <a:latin typeface="Calibri"/>
                <a:ea typeface="Calibri"/>
                <a:cs typeface="Calibri"/>
                <a:sym typeface="Calibri"/>
              </a:rPr>
              <a:t>मासिक / त्रैमासिक आवृत्ति पर व्यवस्थित करें।</a:t>
            </a:r>
            <a:endParaRPr/>
          </a:p>
          <a:p>
            <a:pPr indent="-342900" lvl="0" marL="457200" marR="0" rtl="0" algn="just">
              <a:lnSpc>
                <a:spcPct val="150000"/>
              </a:lnSpc>
              <a:spcBef>
                <a:spcPts val="0"/>
              </a:spcBef>
              <a:spcAft>
                <a:spcPts val="0"/>
              </a:spcAft>
              <a:buClr>
                <a:schemeClr val="dk1"/>
              </a:buClr>
              <a:buSzPts val="1800"/>
              <a:buFont typeface="Calibri"/>
              <a:buChar char="●"/>
            </a:pPr>
            <a:r>
              <a:rPr lang="hi-IN" sz="2000">
                <a:solidFill>
                  <a:schemeClr val="dk1"/>
                </a:solidFill>
                <a:latin typeface="Calibri"/>
                <a:ea typeface="Calibri"/>
                <a:cs typeface="Calibri"/>
                <a:sym typeface="Calibri"/>
              </a:rPr>
              <a:t>वीओ अपने सीआरपी/सैक संवर्ग के माध्यम से ऐसे आयोजनों/अभियानों के आयोजन का नेतृत्व करेगा।</a:t>
            </a:r>
            <a:endParaRPr/>
          </a:p>
          <a:p>
            <a:pPr indent="-342900" lvl="0" marL="457200" marR="0" rtl="0" algn="just">
              <a:lnSpc>
                <a:spcPct val="150000"/>
              </a:lnSpc>
              <a:spcBef>
                <a:spcPts val="0"/>
              </a:spcBef>
              <a:spcAft>
                <a:spcPts val="0"/>
              </a:spcAft>
              <a:buClr>
                <a:schemeClr val="dk1"/>
              </a:buClr>
              <a:buSzPts val="1800"/>
              <a:buFont typeface="Calibri"/>
              <a:buChar char="●"/>
            </a:pPr>
            <a:r>
              <a:rPr lang="hi-IN" sz="2000">
                <a:solidFill>
                  <a:schemeClr val="dk1"/>
                </a:solidFill>
                <a:latin typeface="Calibri"/>
                <a:ea typeface="Calibri"/>
                <a:cs typeface="Calibri"/>
                <a:sym typeface="Calibri"/>
              </a:rPr>
              <a:t>निर्धारित लक्ष्य समूह के सभी लाभार्थियों और उनके परिवार के सदस्यों द्वारा भाग लिया जाना चाहिए।</a:t>
            </a:r>
            <a:endParaRPr/>
          </a:p>
          <a:p>
            <a:pPr indent="-342900" lvl="0" marL="457200" marR="0" rtl="0" algn="just">
              <a:lnSpc>
                <a:spcPct val="150000"/>
              </a:lnSpc>
              <a:spcBef>
                <a:spcPts val="0"/>
              </a:spcBef>
              <a:spcAft>
                <a:spcPts val="0"/>
              </a:spcAft>
              <a:buClr>
                <a:schemeClr val="dk1"/>
              </a:buClr>
              <a:buSzPts val="1800"/>
              <a:buFont typeface="Calibri"/>
              <a:buChar char="●"/>
            </a:pPr>
            <a:r>
              <a:rPr lang="hi-IN" sz="2000">
                <a:solidFill>
                  <a:schemeClr val="dk1"/>
                </a:solidFill>
                <a:latin typeface="Calibri"/>
                <a:ea typeface="Calibri"/>
                <a:cs typeface="Calibri"/>
                <a:sym typeface="Calibri"/>
              </a:rPr>
              <a:t>तालमेल बनाने और अधिक प्रभाव डालने के लिए इन घटनाओं/अभियानों को अन्य संबंधित विभागों द्वारा आयोजित कार्यक्रमों के साथ समन्वयित करें।</a:t>
            </a:r>
            <a:endParaRPr/>
          </a:p>
        </p:txBody>
      </p:sp>
      <p:sp>
        <p:nvSpPr>
          <p:cNvPr id="601" name="Google Shape;601;p38"/>
          <p:cNvSpPr txBox="1"/>
          <p:nvPr>
            <p:ph type="title"/>
          </p:nvPr>
        </p:nvSpPr>
        <p:spPr>
          <a:xfrm>
            <a:off x="838199" y="367518"/>
            <a:ext cx="8194965" cy="9077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lang="hi-IN" sz="3200">
                <a:solidFill>
                  <a:schemeClr val="lt1"/>
                </a:solidFill>
              </a:rPr>
              <a:t>कार्यक्रम/अभियान की योजना बनाने के मुख्य बिंदु</a:t>
            </a:r>
            <a:endParaRPr b="1" sz="3200">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9"/>
          <p:cNvSpPr/>
          <p:nvPr/>
        </p:nvSpPr>
        <p:spPr>
          <a:xfrm>
            <a:off x="1013010" y="1275279"/>
            <a:ext cx="10458553" cy="5324535"/>
          </a:xfrm>
          <a:prstGeom prst="rect">
            <a:avLst/>
          </a:prstGeom>
          <a:gradFill>
            <a:gsLst>
              <a:gs pos="0">
                <a:srgbClr val="FFDC9B"/>
              </a:gs>
              <a:gs pos="50000">
                <a:srgbClr val="FFD68D"/>
              </a:gs>
              <a:gs pos="100000">
                <a:srgbClr val="FFD478"/>
              </a:gs>
            </a:gsLst>
            <a:lin ang="5400000" scaled="0"/>
          </a:gra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170"/>
              <a:buFont typeface="Arial"/>
              <a:buChar char="•"/>
            </a:pPr>
            <a:r>
              <a:rPr b="1" lang="hi-IN" sz="1400">
                <a:solidFill>
                  <a:schemeClr val="dk1"/>
                </a:solidFill>
                <a:latin typeface="Calibri"/>
                <a:ea typeface="Calibri"/>
                <a:cs typeface="Calibri"/>
                <a:sym typeface="Calibri"/>
              </a:rPr>
              <a:t>सामुदायिक आयोजन से पहले</a:t>
            </a:r>
            <a:endParaRPr b="1" sz="1400">
              <a:solidFill>
                <a:schemeClr val="dk1"/>
              </a:solidFill>
              <a:latin typeface="Calibri"/>
              <a:ea typeface="Calibri"/>
              <a:cs typeface="Calibri"/>
              <a:sym typeface="Calibri"/>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लाभार्थियों की लाइन सूची</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तिथि और स्थान तय करना</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गतिविधियों के लिए योजना बनाना</a:t>
            </a:r>
            <a:endParaRPr b="0" i="0" sz="1400" u="none" cap="none" strike="noStrike">
              <a:solidFill>
                <a:schemeClr val="dk1"/>
              </a:solidFill>
              <a:latin typeface="Calibri"/>
              <a:ea typeface="Calibri"/>
              <a:cs typeface="Calibri"/>
              <a:sym typeface="Calibri"/>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घर की यात्रा</a:t>
            </a:r>
            <a:endParaRPr/>
          </a:p>
          <a:p>
            <a:pPr indent="-285750" lvl="0" marL="285750" marR="0" rtl="0" algn="l">
              <a:spcBef>
                <a:spcPts val="0"/>
              </a:spcBef>
              <a:spcAft>
                <a:spcPts val="0"/>
              </a:spcAft>
              <a:buClr>
                <a:schemeClr val="dk1"/>
              </a:buClr>
              <a:buSzPts val="2170"/>
              <a:buFont typeface="Arial"/>
              <a:buChar char="•"/>
            </a:pPr>
            <a:r>
              <a:rPr b="1" lang="hi-IN" sz="1400">
                <a:solidFill>
                  <a:schemeClr val="dk1"/>
                </a:solidFill>
                <a:latin typeface="Calibri"/>
                <a:ea typeface="Calibri"/>
                <a:cs typeface="Calibri"/>
                <a:sym typeface="Calibri"/>
              </a:rPr>
              <a:t>आयोजन के दिन</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निर्धारित कार्यक्रम के अनुसार नियोजित गतिविधियों को व्यवस्थित करें</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लक्षित लाभार्थियों, समुदाय और अन्य संबंधित विभागों के प्रतिनिधियों को जुटाना</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प्रतियोगिताओं के विजेताओं के लिए पुरस्कार यदि आयोजित किया जाता है।</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स्थानीय गणमान्य व्यक्तियों से खुली टिप्पणी करने के लिए अग्रिम रूप से पहचानें और समन्वय करें।</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वीओ सैक के समन्वय में कार्यक्रम की योजना अनुसूची</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जलपान और पानी की व्यवस्था करें</a:t>
            </a:r>
            <a:endParaRPr/>
          </a:p>
          <a:p>
            <a:pPr indent="-285750" lvl="1" marL="742950" marR="0" rtl="0" algn="l">
              <a:spcBef>
                <a:spcPts val="1200"/>
              </a:spcBef>
              <a:spcAft>
                <a:spcPts val="0"/>
              </a:spcAft>
              <a:buClr>
                <a:schemeClr val="dk1"/>
              </a:buClr>
              <a:buSzPts val="1100"/>
              <a:buFont typeface="Arial"/>
              <a:buChar char="•"/>
            </a:pPr>
            <a:r>
              <a:rPr b="0" i="0" lang="hi-IN" sz="1400" u="none" cap="none" strike="noStrike">
                <a:solidFill>
                  <a:schemeClr val="dk1"/>
                </a:solidFill>
                <a:latin typeface="Calibri"/>
                <a:ea typeface="Calibri"/>
                <a:cs typeface="Calibri"/>
                <a:sym typeface="Calibri"/>
              </a:rPr>
              <a:t>स्थल की साफ-सफाई, शौचालय सुविधा व्यवस्था, दरी की व्यवस्था सुनिश्चित करें।</a:t>
            </a:r>
            <a:endParaRPr/>
          </a:p>
          <a:p>
            <a:pPr indent="-356077" lvl="0" marL="457200" marR="0" rtl="0" algn="l">
              <a:spcBef>
                <a:spcPts val="2400"/>
              </a:spcBef>
              <a:spcAft>
                <a:spcPts val="0"/>
              </a:spcAft>
              <a:buClr>
                <a:schemeClr val="dk1"/>
              </a:buClr>
              <a:buSzPts val="1400"/>
              <a:buFont typeface="Calibri"/>
              <a:buChar char="●"/>
            </a:pPr>
            <a:r>
              <a:rPr lang="hi-IN" sz="1400">
                <a:solidFill>
                  <a:schemeClr val="dk1"/>
                </a:solidFill>
                <a:latin typeface="Calibri"/>
                <a:ea typeface="Calibri"/>
                <a:cs typeface="Calibri"/>
                <a:sym typeface="Calibri"/>
              </a:rPr>
              <a:t>घटना के बाद अनुवर्ती करें</a:t>
            </a:r>
            <a:endParaRPr/>
          </a:p>
          <a:p>
            <a:pPr indent="-356077" lvl="0" marL="457200" marR="0" rtl="0" algn="l">
              <a:spcBef>
                <a:spcPts val="0"/>
              </a:spcBef>
              <a:spcAft>
                <a:spcPts val="0"/>
              </a:spcAft>
              <a:buClr>
                <a:schemeClr val="dk1"/>
              </a:buClr>
              <a:buSzPts val="1400"/>
              <a:buFont typeface="Calibri"/>
              <a:buChar char="●"/>
            </a:pPr>
            <a:r>
              <a:rPr lang="hi-IN" sz="1400">
                <a:solidFill>
                  <a:schemeClr val="dk1"/>
                </a:solidFill>
                <a:latin typeface="Calibri"/>
                <a:ea typeface="Calibri"/>
                <a:cs typeface="Calibri"/>
                <a:sym typeface="Calibri"/>
              </a:rPr>
              <a:t>मानक प्रारूप में रिपोर्टिंग करें</a:t>
            </a:r>
            <a:endParaRPr/>
          </a:p>
        </p:txBody>
      </p:sp>
      <p:sp>
        <p:nvSpPr>
          <p:cNvPr id="607" name="Google Shape;607;p39"/>
          <p:cNvSpPr txBox="1"/>
          <p:nvPr/>
        </p:nvSpPr>
        <p:spPr>
          <a:xfrm>
            <a:off x="7729207" y="2255087"/>
            <a:ext cx="34497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1800">
                <a:solidFill>
                  <a:schemeClr val="dk1"/>
                </a:solidFill>
                <a:latin typeface="Calibri"/>
                <a:ea typeface="Calibri"/>
                <a:cs typeface="Calibri"/>
                <a:sym typeface="Calibri"/>
              </a:rPr>
              <a:t>प्रारूपों के लिए स्लाइड 59-63 देखें</a:t>
            </a:r>
            <a:endParaRPr/>
          </a:p>
        </p:txBody>
      </p:sp>
      <p:sp>
        <p:nvSpPr>
          <p:cNvPr id="608" name="Google Shape;608;p39"/>
          <p:cNvSpPr/>
          <p:nvPr/>
        </p:nvSpPr>
        <p:spPr>
          <a:xfrm>
            <a:off x="838198" y="429585"/>
            <a:ext cx="4994565"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39"/>
          <p:cNvSpPr txBox="1"/>
          <p:nvPr>
            <p:ph type="title"/>
          </p:nvPr>
        </p:nvSpPr>
        <p:spPr>
          <a:xfrm>
            <a:off x="838198" y="308119"/>
            <a:ext cx="4994565" cy="9077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hi-IN" sz="3200">
                <a:solidFill>
                  <a:schemeClr val="lt1"/>
                </a:solidFill>
              </a:rPr>
              <a:t>अनुसरण करने के लिए कदम</a:t>
            </a:r>
            <a:endParaRPr b="1" sz="3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0" st="0"/>
                                            </p:txEl>
                                          </p:spTgt>
                                        </p:tgtEl>
                                        <p:attrNameLst>
                                          <p:attrName>style.visibility</p:attrName>
                                        </p:attrNameLst>
                                      </p:cBhvr>
                                      <p:to>
                                        <p:strVal val="visible"/>
                                      </p:to>
                                    </p:set>
                                    <p:animEffect filter="fade" transition="in">
                                      <p:cBhvr>
                                        <p:cTn dur="500"/>
                                        <p:tgtEl>
                                          <p:spTgt spid="6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1" st="1"/>
                                            </p:txEl>
                                          </p:spTgt>
                                        </p:tgtEl>
                                        <p:attrNameLst>
                                          <p:attrName>style.visibility</p:attrName>
                                        </p:attrNameLst>
                                      </p:cBhvr>
                                      <p:to>
                                        <p:strVal val="visible"/>
                                      </p:to>
                                    </p:set>
                                    <p:animEffect filter="fade" transition="in">
                                      <p:cBhvr>
                                        <p:cTn dur="500"/>
                                        <p:tgtEl>
                                          <p:spTgt spid="6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2" st="2"/>
                                            </p:txEl>
                                          </p:spTgt>
                                        </p:tgtEl>
                                        <p:attrNameLst>
                                          <p:attrName>style.visibility</p:attrName>
                                        </p:attrNameLst>
                                      </p:cBhvr>
                                      <p:to>
                                        <p:strVal val="visible"/>
                                      </p:to>
                                    </p:set>
                                    <p:animEffect filter="fade" transition="in">
                                      <p:cBhvr>
                                        <p:cTn dur="500"/>
                                        <p:tgtEl>
                                          <p:spTgt spid="6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3" st="3"/>
                                            </p:txEl>
                                          </p:spTgt>
                                        </p:tgtEl>
                                        <p:attrNameLst>
                                          <p:attrName>style.visibility</p:attrName>
                                        </p:attrNameLst>
                                      </p:cBhvr>
                                      <p:to>
                                        <p:strVal val="visible"/>
                                      </p:to>
                                    </p:set>
                                    <p:animEffect filter="fade" transition="in">
                                      <p:cBhvr>
                                        <p:cTn dur="500"/>
                                        <p:tgtEl>
                                          <p:spTgt spid="6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4" st="4"/>
                                            </p:txEl>
                                          </p:spTgt>
                                        </p:tgtEl>
                                        <p:attrNameLst>
                                          <p:attrName>style.visibility</p:attrName>
                                        </p:attrNameLst>
                                      </p:cBhvr>
                                      <p:to>
                                        <p:strVal val="visible"/>
                                      </p:to>
                                    </p:set>
                                    <p:animEffect filter="fade" transition="in">
                                      <p:cBhvr>
                                        <p:cTn dur="500"/>
                                        <p:tgtEl>
                                          <p:spTgt spid="6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5" st="5"/>
                                            </p:txEl>
                                          </p:spTgt>
                                        </p:tgtEl>
                                        <p:attrNameLst>
                                          <p:attrName>style.visibility</p:attrName>
                                        </p:attrNameLst>
                                      </p:cBhvr>
                                      <p:to>
                                        <p:strVal val="visible"/>
                                      </p:to>
                                    </p:set>
                                    <p:animEffect filter="fade" transition="in">
                                      <p:cBhvr>
                                        <p:cTn dur="500"/>
                                        <p:tgtEl>
                                          <p:spTgt spid="6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6" st="6"/>
                                            </p:txEl>
                                          </p:spTgt>
                                        </p:tgtEl>
                                        <p:attrNameLst>
                                          <p:attrName>style.visibility</p:attrName>
                                        </p:attrNameLst>
                                      </p:cBhvr>
                                      <p:to>
                                        <p:strVal val="visible"/>
                                      </p:to>
                                    </p:set>
                                    <p:animEffect filter="fade" transition="in">
                                      <p:cBhvr>
                                        <p:cTn dur="500"/>
                                        <p:tgtEl>
                                          <p:spTgt spid="6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7" st="7"/>
                                            </p:txEl>
                                          </p:spTgt>
                                        </p:tgtEl>
                                        <p:attrNameLst>
                                          <p:attrName>style.visibility</p:attrName>
                                        </p:attrNameLst>
                                      </p:cBhvr>
                                      <p:to>
                                        <p:strVal val="visible"/>
                                      </p:to>
                                    </p:set>
                                    <p:animEffect filter="fade" transition="in">
                                      <p:cBhvr>
                                        <p:cTn dur="500"/>
                                        <p:tgtEl>
                                          <p:spTgt spid="60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8" st="8"/>
                                            </p:txEl>
                                          </p:spTgt>
                                        </p:tgtEl>
                                        <p:attrNameLst>
                                          <p:attrName>style.visibility</p:attrName>
                                        </p:attrNameLst>
                                      </p:cBhvr>
                                      <p:to>
                                        <p:strVal val="visible"/>
                                      </p:to>
                                    </p:set>
                                    <p:animEffect filter="fade" transition="in">
                                      <p:cBhvr>
                                        <p:cTn dur="500"/>
                                        <p:tgtEl>
                                          <p:spTgt spid="60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9" st="9"/>
                                            </p:txEl>
                                          </p:spTgt>
                                        </p:tgtEl>
                                        <p:attrNameLst>
                                          <p:attrName>style.visibility</p:attrName>
                                        </p:attrNameLst>
                                      </p:cBhvr>
                                      <p:to>
                                        <p:strVal val="visible"/>
                                      </p:to>
                                    </p:set>
                                    <p:animEffect filter="fade" transition="in">
                                      <p:cBhvr>
                                        <p:cTn dur="500"/>
                                        <p:tgtEl>
                                          <p:spTgt spid="60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10" st="10"/>
                                            </p:txEl>
                                          </p:spTgt>
                                        </p:tgtEl>
                                        <p:attrNameLst>
                                          <p:attrName>style.visibility</p:attrName>
                                        </p:attrNameLst>
                                      </p:cBhvr>
                                      <p:to>
                                        <p:strVal val="visible"/>
                                      </p:to>
                                    </p:set>
                                    <p:animEffect filter="fade" transition="in">
                                      <p:cBhvr>
                                        <p:cTn dur="500"/>
                                        <p:tgtEl>
                                          <p:spTgt spid="60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11" st="11"/>
                                            </p:txEl>
                                          </p:spTgt>
                                        </p:tgtEl>
                                        <p:attrNameLst>
                                          <p:attrName>style.visibility</p:attrName>
                                        </p:attrNameLst>
                                      </p:cBhvr>
                                      <p:to>
                                        <p:strVal val="visible"/>
                                      </p:to>
                                    </p:set>
                                    <p:animEffect filter="fade" transition="in">
                                      <p:cBhvr>
                                        <p:cTn dur="500"/>
                                        <p:tgtEl>
                                          <p:spTgt spid="60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12" st="12"/>
                                            </p:txEl>
                                          </p:spTgt>
                                        </p:tgtEl>
                                        <p:attrNameLst>
                                          <p:attrName>style.visibility</p:attrName>
                                        </p:attrNameLst>
                                      </p:cBhvr>
                                      <p:to>
                                        <p:strVal val="visible"/>
                                      </p:to>
                                    </p:set>
                                    <p:animEffect filter="fade" transition="in">
                                      <p:cBhvr>
                                        <p:cTn dur="500"/>
                                        <p:tgtEl>
                                          <p:spTgt spid="60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13" st="13"/>
                                            </p:txEl>
                                          </p:spTgt>
                                        </p:tgtEl>
                                        <p:attrNameLst>
                                          <p:attrName>style.visibility</p:attrName>
                                        </p:attrNameLst>
                                      </p:cBhvr>
                                      <p:to>
                                        <p:strVal val="visible"/>
                                      </p:to>
                                    </p:set>
                                    <p:animEffect filter="fade" transition="in">
                                      <p:cBhvr>
                                        <p:cTn dur="500"/>
                                        <p:tgtEl>
                                          <p:spTgt spid="606">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14" st="14"/>
                                            </p:txEl>
                                          </p:spTgt>
                                        </p:tgtEl>
                                        <p:attrNameLst>
                                          <p:attrName>style.visibility</p:attrName>
                                        </p:attrNameLst>
                                      </p:cBhvr>
                                      <p:to>
                                        <p:strVal val="visible"/>
                                      </p:to>
                                    </p:set>
                                    <p:animEffect filter="fade" transition="in">
                                      <p:cBhvr>
                                        <p:cTn dur="500"/>
                                        <p:tgtEl>
                                          <p:spTgt spid="606">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Gill Sans"/>
              <a:buNone/>
            </a:pPr>
            <a:fld id="{00000000-1234-1234-1234-123412341234}" type="slidenum">
              <a:rPr b="0" i="0" lang="hi-IN" sz="1200" u="none" cap="none" strike="noStrike">
                <a:solidFill>
                  <a:srgbClr val="888888"/>
                </a:solidFill>
                <a:latin typeface="Gill Sans"/>
                <a:ea typeface="Gill Sans"/>
                <a:cs typeface="Gill Sans"/>
                <a:sym typeface="Gill Sans"/>
              </a:rPr>
              <a:t>‹#›</a:t>
            </a:fld>
            <a:endParaRPr b="0" i="0" sz="1200" u="none" cap="none" strike="noStrike">
              <a:solidFill>
                <a:srgbClr val="888888"/>
              </a:solidFill>
              <a:latin typeface="Gill Sans"/>
              <a:ea typeface="Gill Sans"/>
              <a:cs typeface="Gill Sans"/>
              <a:sym typeface="Gill Sans"/>
            </a:endParaRPr>
          </a:p>
        </p:txBody>
      </p:sp>
      <p:sp>
        <p:nvSpPr>
          <p:cNvPr id="146" name="Google Shape;146;p4"/>
          <p:cNvSpPr/>
          <p:nvPr/>
        </p:nvSpPr>
        <p:spPr>
          <a:xfrm>
            <a:off x="741059" y="1773836"/>
            <a:ext cx="3265715" cy="2986475"/>
          </a:xfrm>
          <a:prstGeom prst="wedgeRoundRectCallout">
            <a:avLst>
              <a:gd fmla="val -20833" name="adj1"/>
              <a:gd fmla="val 62500" name="adj2"/>
              <a:gd fmla="val 0" name="adj3"/>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i="0" lang="hi-IN" sz="2000" u="none" cap="none" strike="noStrike">
                <a:solidFill>
                  <a:schemeClr val="dk1"/>
                </a:solidFill>
                <a:latin typeface="Calibri"/>
                <a:ea typeface="Calibri"/>
                <a:cs typeface="Calibri"/>
                <a:sym typeface="Calibri"/>
              </a:rPr>
              <a:t>एफएनएचडब्ल्यू एकीकरण</a:t>
            </a:r>
            <a:endParaRPr/>
          </a:p>
          <a:p>
            <a:pPr indent="-317500" lvl="0" marL="457200" marR="0" rtl="0" algn="l">
              <a:spcBef>
                <a:spcPts val="1200"/>
              </a:spcBef>
              <a:spcAft>
                <a:spcPts val="0"/>
              </a:spcAft>
              <a:buClr>
                <a:schemeClr val="dk1"/>
              </a:buClr>
              <a:buSzPts val="1400"/>
              <a:buFont typeface="Calibri"/>
              <a:buChar char="●"/>
            </a:pPr>
            <a:r>
              <a:rPr b="0" i="0" lang="hi-IN" sz="2000" u="none" cap="none" strike="noStrike">
                <a:solidFill>
                  <a:schemeClr val="dk1"/>
                </a:solidFill>
                <a:latin typeface="Calibri"/>
                <a:ea typeface="Calibri"/>
                <a:cs typeface="Calibri"/>
                <a:sym typeface="Calibri"/>
              </a:rPr>
              <a:t>चिकित्सा पर कम खर्च </a:t>
            </a:r>
            <a:endParaRPr/>
          </a:p>
          <a:p>
            <a:pPr indent="-317500" lvl="0" marL="457200" marR="0" rtl="0" algn="l">
              <a:spcBef>
                <a:spcPts val="0"/>
              </a:spcBef>
              <a:spcAft>
                <a:spcPts val="0"/>
              </a:spcAft>
              <a:buClr>
                <a:schemeClr val="dk1"/>
              </a:buClr>
              <a:buSzPts val="1400"/>
              <a:buFont typeface="Calibri"/>
              <a:buChar char="●"/>
            </a:pPr>
            <a:r>
              <a:rPr b="0" i="0" lang="hi-IN" sz="2000" u="none" cap="none" strike="noStrike">
                <a:solidFill>
                  <a:schemeClr val="dk1"/>
                </a:solidFill>
                <a:latin typeface="Calibri"/>
                <a:ea typeface="Calibri"/>
                <a:cs typeface="Calibri"/>
                <a:sym typeface="Calibri"/>
              </a:rPr>
              <a:t>आर्थिक उत्पादकता बढ़ाता है</a:t>
            </a:r>
            <a:endParaRPr/>
          </a:p>
          <a:p>
            <a:pPr indent="-317500" lvl="0" marL="457200" marR="0" rtl="0" algn="l">
              <a:spcBef>
                <a:spcPts val="0"/>
              </a:spcBef>
              <a:spcAft>
                <a:spcPts val="0"/>
              </a:spcAft>
              <a:buClr>
                <a:schemeClr val="dk1"/>
              </a:buClr>
              <a:buSzPts val="1400"/>
              <a:buFont typeface="Calibri"/>
              <a:buChar char="●"/>
            </a:pPr>
            <a:r>
              <a:rPr b="0" i="0" lang="hi-IN" sz="2000" u="none" cap="none" strike="noStrike">
                <a:solidFill>
                  <a:schemeClr val="dk1"/>
                </a:solidFill>
                <a:latin typeface="Calibri"/>
                <a:ea typeface="Calibri"/>
                <a:cs typeface="Calibri"/>
                <a:sym typeface="Calibri"/>
              </a:rPr>
              <a:t>ग्रामीण महिलाओं और उनके परिवारों के जीवन की गुणवत्ता में सुधार करता है</a:t>
            </a:r>
            <a:endParaRPr/>
          </a:p>
        </p:txBody>
      </p:sp>
      <p:sp>
        <p:nvSpPr>
          <p:cNvPr id="147" name="Google Shape;147;p4"/>
          <p:cNvSpPr/>
          <p:nvPr/>
        </p:nvSpPr>
        <p:spPr>
          <a:xfrm>
            <a:off x="6234543" y="1261319"/>
            <a:ext cx="5257801" cy="752507"/>
          </a:xfrm>
          <a:prstGeom prst="wedgeRoundRectCallout">
            <a:avLst>
              <a:gd fmla="val -20833" name="adj1"/>
              <a:gd fmla="val 62500" name="adj2"/>
              <a:gd fmla="val 0" name="adj3"/>
            </a:avLst>
          </a:prstGeom>
          <a:solidFill>
            <a:srgbClr val="E1EF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600"/>
              <a:buFont typeface="Calibri"/>
              <a:buNone/>
            </a:pPr>
            <a:r>
              <a:rPr b="1" i="0" lang="hi-IN" sz="1600" u="none" cap="none" strike="noStrike">
                <a:solidFill>
                  <a:schemeClr val="dk1"/>
                </a:solidFill>
                <a:latin typeface="Calibri"/>
                <a:ea typeface="Calibri"/>
                <a:cs typeface="Calibri"/>
                <a:sym typeface="Calibri"/>
              </a:rPr>
              <a:t>2016 में- </a:t>
            </a:r>
            <a:r>
              <a:rPr b="0" i="0" lang="hi-IN" sz="1600" u="none" cap="none" strike="noStrike">
                <a:solidFill>
                  <a:schemeClr val="dk1"/>
                </a:solidFill>
                <a:latin typeface="Calibri"/>
                <a:ea typeface="Calibri"/>
                <a:cs typeface="Calibri"/>
                <a:sym typeface="Calibri"/>
              </a:rPr>
              <a:t>एफएनएचडब्ल्यू एकीकरण को अनिवार्य करने वाले दशासूत्र पर ऐड्वाइज़री</a:t>
            </a:r>
            <a:endParaRPr/>
          </a:p>
        </p:txBody>
      </p:sp>
      <p:sp>
        <p:nvSpPr>
          <p:cNvPr id="148" name="Google Shape;148;p4"/>
          <p:cNvSpPr/>
          <p:nvPr/>
        </p:nvSpPr>
        <p:spPr>
          <a:xfrm>
            <a:off x="6234542" y="2198758"/>
            <a:ext cx="5257801" cy="738503"/>
          </a:xfrm>
          <a:prstGeom prst="wedgeRoundRectCallout">
            <a:avLst>
              <a:gd fmla="val -20833" name="adj1"/>
              <a:gd fmla="val 62500" name="adj2"/>
              <a:gd fmla="val 0" name="adj3"/>
            </a:avLst>
          </a:prstGeom>
          <a:solidFill>
            <a:srgbClr val="D8E2F3"/>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i="0" lang="hi-IN" sz="1600" u="none" cap="none" strike="noStrike">
                <a:solidFill>
                  <a:schemeClr val="dk1"/>
                </a:solidFill>
                <a:latin typeface="Calibri"/>
                <a:ea typeface="Calibri"/>
                <a:cs typeface="Calibri"/>
                <a:sym typeface="Calibri"/>
              </a:rPr>
              <a:t>2017 में- </a:t>
            </a:r>
            <a:r>
              <a:rPr b="0" i="0" lang="hi-IN" sz="1600" u="none" cap="none" strike="noStrike">
                <a:solidFill>
                  <a:schemeClr val="dk1"/>
                </a:solidFill>
                <a:latin typeface="Calibri"/>
                <a:ea typeface="Calibri"/>
                <a:cs typeface="Calibri"/>
                <a:sym typeface="Calibri"/>
              </a:rPr>
              <a:t>एफएनएचडब्ल्यू हस्तक्षेपों को रेखांकित करने के लिए एफएनएचडब्ल्यू (नीचे लिंक दिया गया है) पर एक मास्टर परिपत्र</a:t>
            </a:r>
            <a:endParaRPr/>
          </a:p>
        </p:txBody>
      </p:sp>
      <p:sp>
        <p:nvSpPr>
          <p:cNvPr id="149" name="Google Shape;149;p4"/>
          <p:cNvSpPr/>
          <p:nvPr/>
        </p:nvSpPr>
        <p:spPr>
          <a:xfrm>
            <a:off x="4293949" y="3096575"/>
            <a:ext cx="1336431" cy="340995"/>
          </a:xfrm>
          <a:prstGeom prst="rightArrow">
            <a:avLst>
              <a:gd fmla="val 50000" name="adj1"/>
              <a:gd fmla="val 50000" name="adj2"/>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4"/>
          <p:cNvSpPr/>
          <p:nvPr/>
        </p:nvSpPr>
        <p:spPr>
          <a:xfrm>
            <a:off x="6234542" y="4241191"/>
            <a:ext cx="5257800" cy="850932"/>
          </a:xfrm>
          <a:prstGeom prst="wedgeRoundRectCallout">
            <a:avLst>
              <a:gd fmla="val -20833" name="adj1"/>
              <a:gd fmla="val 62500" name="adj2"/>
              <a:gd fmla="val 0" name="adj3"/>
            </a:avLst>
          </a:prstGeom>
          <a:solidFill>
            <a:srgbClr val="FBE4D4"/>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i="0" lang="hi-IN" sz="1600" u="none" cap="none" strike="noStrike">
                <a:solidFill>
                  <a:schemeClr val="dk1"/>
                </a:solidFill>
                <a:latin typeface="Calibri"/>
                <a:ea typeface="Calibri"/>
                <a:cs typeface="Calibri"/>
                <a:sym typeface="Calibri"/>
              </a:rPr>
              <a:t>2020 में- </a:t>
            </a:r>
            <a:r>
              <a:rPr b="0" i="0" lang="hi-IN" sz="1600" u="none" cap="none" strike="noStrike">
                <a:solidFill>
                  <a:schemeClr val="dk1"/>
                </a:solidFill>
                <a:latin typeface="Calibri"/>
                <a:ea typeface="Calibri"/>
                <a:cs typeface="Calibri"/>
                <a:sym typeface="Calibri"/>
              </a:rPr>
              <a:t>बेहतर FNHW परिणामों के लिए सामाजिक व्यवहार परिवर्तन संचार दृष्टिकोण को मजबूत करने के लिए ऐड्वाइज़री</a:t>
            </a:r>
            <a:endParaRPr/>
          </a:p>
        </p:txBody>
      </p:sp>
      <p:sp>
        <p:nvSpPr>
          <p:cNvPr id="151" name="Google Shape;151;p4"/>
          <p:cNvSpPr/>
          <p:nvPr/>
        </p:nvSpPr>
        <p:spPr>
          <a:xfrm>
            <a:off x="6234542" y="5292030"/>
            <a:ext cx="5257800" cy="824883"/>
          </a:xfrm>
          <a:prstGeom prst="wedgeRoundRectCallout">
            <a:avLst>
              <a:gd fmla="val -20833" name="adj1"/>
              <a:gd fmla="val 62500" name="adj2"/>
              <a:gd fmla="val 0" name="adj3"/>
            </a:avLst>
          </a:prstGeom>
          <a:solidFill>
            <a:srgbClr val="FFFFCC"/>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i="0" lang="hi-IN" sz="1600" u="none" cap="none" strike="noStrike">
                <a:solidFill>
                  <a:schemeClr val="dk1"/>
                </a:solidFill>
                <a:latin typeface="Calibri"/>
                <a:ea typeface="Calibri"/>
                <a:cs typeface="Calibri"/>
                <a:sym typeface="Calibri"/>
              </a:rPr>
              <a:t>2020 में- </a:t>
            </a:r>
            <a:r>
              <a:rPr b="0" i="0" lang="hi-IN" sz="1600" u="none" cap="none" strike="noStrike">
                <a:solidFill>
                  <a:schemeClr val="dk1"/>
                </a:solidFill>
                <a:latin typeface="Calibri"/>
                <a:ea typeface="Calibri"/>
                <a:cs typeface="Calibri"/>
                <a:sym typeface="Calibri"/>
              </a:rPr>
              <a:t>राज्य एफएनएचडब्ल्यू परिचालन रणनीति और एसआरएलएम कर्मचारियों और संवर्गों के कार्यों के विकास का मार्गदर्शन करने के लिए ऐड्वाइज़री</a:t>
            </a:r>
            <a:endParaRPr/>
          </a:p>
        </p:txBody>
      </p:sp>
      <p:sp>
        <p:nvSpPr>
          <p:cNvPr id="152" name="Google Shape;152;p4"/>
          <p:cNvSpPr/>
          <p:nvPr/>
        </p:nvSpPr>
        <p:spPr>
          <a:xfrm>
            <a:off x="6234542" y="3136051"/>
            <a:ext cx="5257800" cy="850932"/>
          </a:xfrm>
          <a:prstGeom prst="wedgeRoundRectCallout">
            <a:avLst>
              <a:gd fmla="val -20833" name="adj1"/>
              <a:gd fmla="val 62500" name="adj2"/>
              <a:gd fmla="val 0" name="adj3"/>
            </a:avLst>
          </a:prstGeom>
          <a:solidFill>
            <a:srgbClr val="EDEDED"/>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i="0" lang="hi-IN" sz="1600" u="none" cap="none" strike="noStrike">
                <a:solidFill>
                  <a:schemeClr val="dk1"/>
                </a:solidFill>
                <a:latin typeface="Calibri"/>
                <a:ea typeface="Calibri"/>
                <a:cs typeface="Calibri"/>
                <a:sym typeface="Calibri"/>
              </a:rPr>
              <a:t>2018 में- </a:t>
            </a:r>
            <a:r>
              <a:rPr b="0" i="0" lang="hi-IN" sz="1600" u="none" cap="none" strike="noStrike">
                <a:solidFill>
                  <a:schemeClr val="dk1"/>
                </a:solidFill>
                <a:latin typeface="Calibri"/>
                <a:ea typeface="Calibri"/>
                <a:cs typeface="Calibri"/>
                <a:sym typeface="Calibri"/>
              </a:rPr>
              <a:t>MoWCD, MoRD, और MoHFW द्वारा एक संयुक्त ऐड्वाइज़री तौर-तरीकों का मार्गदर्शन करने के लिए</a:t>
            </a:r>
            <a:endParaRPr/>
          </a:p>
        </p:txBody>
      </p:sp>
      <p:sp>
        <p:nvSpPr>
          <p:cNvPr id="153" name="Google Shape;153;p4"/>
          <p:cNvSpPr/>
          <p:nvPr/>
        </p:nvSpPr>
        <p:spPr>
          <a:xfrm>
            <a:off x="838198" y="429585"/>
            <a:ext cx="6834418"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4"/>
          <p:cNvSpPr txBox="1"/>
          <p:nvPr>
            <p:ph type="title"/>
          </p:nvPr>
        </p:nvSpPr>
        <p:spPr>
          <a:xfrm>
            <a:off x="876740" y="377955"/>
            <a:ext cx="6834418" cy="7986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b="1" lang="hi-IN" sz="3200">
                <a:solidFill>
                  <a:schemeClr val="lt1"/>
                </a:solidFill>
              </a:rPr>
              <a:t>एफएनएचडब्ल्यू एकीकरण पर ऐड्वाइज़री </a:t>
            </a:r>
            <a:endParaRPr b="1" sz="3200">
              <a:solidFill>
                <a:schemeClr val="lt1"/>
              </a:solidFill>
            </a:endParaRPr>
          </a:p>
        </p:txBody>
      </p:sp>
      <p:sp>
        <p:nvSpPr>
          <p:cNvPr id="155" name="Google Shape;155;p4"/>
          <p:cNvSpPr txBox="1"/>
          <p:nvPr/>
        </p:nvSpPr>
        <p:spPr>
          <a:xfrm>
            <a:off x="838198" y="6341565"/>
            <a:ext cx="10294135"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1" lang="hi-IN" sz="1200" u="sng" cap="none" strike="noStrike">
                <a:solidFill>
                  <a:schemeClr val="dk1"/>
                </a:solidFill>
                <a:latin typeface="Gill Sans"/>
                <a:ea typeface="Gill Sans"/>
                <a:cs typeface="Gill Sans"/>
                <a:sym typeface="Gill Sans"/>
                <a:hlinkClick r:id="rId3">
                  <a:extLst>
                    <a:ext uri="{A12FA001-AC4F-418D-AE19-62706E023703}">
                      <ahyp:hlinkClr val="tx"/>
                    </a:ext>
                  </a:extLst>
                </a:hlinkClick>
              </a:rPr>
              <a:t>https://aajeevika.gov.in/sites/default/files/Master%20Circular%20for%20Food%2C%20Nutrition%2C%20Health%20and%20Wash%20Interventions.pdf</a:t>
            </a:r>
            <a:endParaRPr b="1" i="1" sz="1200" u="none" cap="none" strike="noStrike">
              <a:solidFill>
                <a:schemeClr val="dk1"/>
              </a:solidFill>
              <a:latin typeface="Gill Sans"/>
              <a:ea typeface="Gill Sans"/>
              <a:cs typeface="Gill Sans"/>
              <a:sym typeface="Gill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0"/>
          <p:cNvSpPr txBox="1"/>
          <p:nvPr>
            <p:ph type="title"/>
          </p:nvPr>
        </p:nvSpPr>
        <p:spPr>
          <a:xfrm>
            <a:off x="764419" y="1556787"/>
            <a:ext cx="107828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hi-IN" sz="3200"/>
              <a:t>कृपया सभी घटकों के विवरण के लिए मानक संचालन प्रक्रिया पुस्तिका देखें..................</a:t>
            </a:r>
            <a:endParaRPr b="1" sz="3200"/>
          </a:p>
        </p:txBody>
      </p:sp>
      <p:sp>
        <p:nvSpPr>
          <p:cNvPr id="615" name="Google Shape;615;p40"/>
          <p:cNvSpPr txBox="1"/>
          <p:nvPr/>
        </p:nvSpPr>
        <p:spPr>
          <a:xfrm>
            <a:off x="2092036" y="4069630"/>
            <a:ext cx="932081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alibri"/>
              <a:buNone/>
            </a:pPr>
            <a:r>
              <a:rPr lang="hi-IN" sz="2000">
                <a:solidFill>
                  <a:schemeClr val="dk1"/>
                </a:solidFill>
                <a:latin typeface="Calibri"/>
                <a:ea typeface="Calibri"/>
                <a:cs typeface="Calibri"/>
                <a:sym typeface="Calibri"/>
              </a:rPr>
              <a:t>विशिष्ट घटकों (जैसे- एफएनएचडब्ल्यू कार्य योजना, समीक्षा या अभिसरण कैसे संचालित करें) पर विस्तृत समझ प्रदान करने के लिए, राज्य आवश्यकतानुसार एक अलग व्यावहारिक प्रशिक्षण की योजना बना सकते हैं।</a:t>
            </a:r>
            <a:endParaRPr/>
          </a:p>
        </p:txBody>
      </p:sp>
      <p:sp>
        <p:nvSpPr>
          <p:cNvPr id="616" name="Google Shape;616;p40"/>
          <p:cNvSpPr/>
          <p:nvPr/>
        </p:nvSpPr>
        <p:spPr>
          <a:xfrm rot="3551330">
            <a:off x="4726625" y="2749365"/>
            <a:ext cx="1596807" cy="839232"/>
          </a:xfrm>
          <a:prstGeom prst="curvedDownArrow">
            <a:avLst>
              <a:gd fmla="val 25000" name="adj1"/>
              <a:gd fmla="val 50000" name="adj2"/>
              <a:gd fmla="val 25000" name="adj3"/>
            </a:avLst>
          </a:prstGeom>
          <a:solidFill>
            <a:srgbClr val="1D4999"/>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1"/>
          <p:cNvSpPr/>
          <p:nvPr/>
        </p:nvSpPr>
        <p:spPr>
          <a:xfrm>
            <a:off x="1714881" y="2819505"/>
            <a:ext cx="9035849"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3200">
                <a:solidFill>
                  <a:schemeClr val="lt1"/>
                </a:solidFill>
                <a:latin typeface="Calibri"/>
                <a:ea typeface="Calibri"/>
                <a:cs typeface="Calibri"/>
                <a:sym typeface="Calibri"/>
              </a:rPr>
              <a:t>राष्ट्रीय </a:t>
            </a:r>
            <a:r>
              <a:rPr lang="hi-IN" sz="3200">
                <a:solidFill>
                  <a:schemeClr val="lt1"/>
                </a:solidFill>
                <a:latin typeface="Calibri"/>
                <a:ea typeface="Calibri"/>
                <a:cs typeface="Calibri"/>
                <a:sym typeface="Calibri"/>
              </a:rPr>
              <a:t>एफएनएचडब्ल्यू</a:t>
            </a:r>
            <a:r>
              <a:rPr b="1" lang="hi-IN" sz="3200">
                <a:solidFill>
                  <a:schemeClr val="lt1"/>
                </a:solidFill>
                <a:latin typeface="Calibri"/>
                <a:ea typeface="Calibri"/>
                <a:cs typeface="Calibri"/>
                <a:sym typeface="Calibri"/>
              </a:rPr>
              <a:t> संसाधन पैकेज का परिचय</a:t>
            </a:r>
            <a:endParaRPr sz="32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2"/>
          <p:cNvSpPr/>
          <p:nvPr/>
        </p:nvSpPr>
        <p:spPr>
          <a:xfrm>
            <a:off x="838198" y="383324"/>
            <a:ext cx="10515604"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42"/>
          <p:cNvSpPr txBox="1"/>
          <p:nvPr>
            <p:ph type="title"/>
          </p:nvPr>
        </p:nvSpPr>
        <p:spPr>
          <a:xfrm>
            <a:off x="838198" y="468722"/>
            <a:ext cx="10383983" cy="73342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br>
              <a:rPr b="1" lang="hi-IN" sz="3200">
                <a:solidFill>
                  <a:schemeClr val="lt1"/>
                </a:solidFill>
              </a:rPr>
            </a:br>
            <a:r>
              <a:rPr b="1" lang="hi-IN" sz="3200">
                <a:solidFill>
                  <a:schemeClr val="lt1"/>
                </a:solidFill>
                <a:latin typeface="Mangal"/>
                <a:ea typeface="Mangal"/>
                <a:cs typeface="Mangal"/>
                <a:sym typeface="Mangal"/>
              </a:rPr>
              <a:t>राष्ट्रीय एफएनएचडब्ल्यू संसाधन पैकेज के अंतर्गत विषयवस्तु</a:t>
            </a:r>
            <a:br>
              <a:rPr b="1" lang="hi-IN" sz="3200">
                <a:solidFill>
                  <a:schemeClr val="lt1"/>
                </a:solidFill>
              </a:rPr>
            </a:br>
            <a:r>
              <a:rPr b="1" lang="hi-IN" sz="3200">
                <a:solidFill>
                  <a:schemeClr val="lt1"/>
                </a:solidFill>
              </a:rPr>
              <a:t> </a:t>
            </a:r>
            <a:endParaRPr b="1" sz="3200">
              <a:solidFill>
                <a:schemeClr val="lt1"/>
              </a:solidFill>
            </a:endParaRPr>
          </a:p>
        </p:txBody>
      </p:sp>
      <p:pic>
        <p:nvPicPr>
          <p:cNvPr id="628" name="Google Shape;628;p42"/>
          <p:cNvPicPr preferRelativeResize="0"/>
          <p:nvPr/>
        </p:nvPicPr>
        <p:blipFill rotWithShape="1">
          <a:blip r:embed="rId3">
            <a:alphaModFix/>
          </a:blip>
          <a:srcRect b="0" l="0" r="0" t="0"/>
          <a:stretch/>
        </p:blipFill>
        <p:spPr>
          <a:xfrm>
            <a:off x="838199" y="1996583"/>
            <a:ext cx="5257801" cy="3956542"/>
          </a:xfrm>
          <a:prstGeom prst="rect">
            <a:avLst/>
          </a:prstGeom>
          <a:noFill/>
          <a:ln>
            <a:noFill/>
          </a:ln>
        </p:spPr>
      </p:pic>
      <p:pic>
        <p:nvPicPr>
          <p:cNvPr id="629" name="Google Shape;629;p42"/>
          <p:cNvPicPr preferRelativeResize="0"/>
          <p:nvPr/>
        </p:nvPicPr>
        <p:blipFill rotWithShape="1">
          <a:blip r:embed="rId4">
            <a:alphaModFix/>
          </a:blip>
          <a:srcRect b="0" l="0" r="0" t="0"/>
          <a:stretch/>
        </p:blipFill>
        <p:spPr>
          <a:xfrm>
            <a:off x="6243708" y="2271671"/>
            <a:ext cx="5257801" cy="32439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3"/>
          <p:cNvSpPr/>
          <p:nvPr/>
        </p:nvSpPr>
        <p:spPr>
          <a:xfrm>
            <a:off x="838199" y="429585"/>
            <a:ext cx="4790095"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43"/>
          <p:cNvSpPr txBox="1"/>
          <p:nvPr>
            <p:ph type="title"/>
          </p:nvPr>
        </p:nvSpPr>
        <p:spPr>
          <a:xfrm>
            <a:off x="844825" y="375483"/>
            <a:ext cx="4668079" cy="7745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b="1" lang="hi-IN" sz="3200">
                <a:solidFill>
                  <a:schemeClr val="lt1"/>
                </a:solidFill>
              </a:rPr>
              <a:t>संसाधन सामग्री की सूची</a:t>
            </a:r>
            <a:endParaRPr b="1" sz="3600">
              <a:solidFill>
                <a:schemeClr val="lt1"/>
              </a:solidFill>
            </a:endParaRPr>
          </a:p>
        </p:txBody>
      </p:sp>
      <p:sp>
        <p:nvSpPr>
          <p:cNvPr id="636" name="Google Shape;63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Gill Sans"/>
              <a:buNone/>
            </a:pPr>
            <a:fld id="{00000000-1234-1234-1234-123412341234}" type="slidenum">
              <a:rPr b="0" i="0" lang="hi-IN" sz="1200" u="none" cap="none" strike="noStrike">
                <a:solidFill>
                  <a:srgbClr val="888888"/>
                </a:solidFill>
                <a:latin typeface="Gill Sans"/>
                <a:ea typeface="Gill Sans"/>
                <a:cs typeface="Gill Sans"/>
                <a:sym typeface="Gill Sans"/>
              </a:rPr>
              <a:t>‹#›</a:t>
            </a:fld>
            <a:endParaRPr b="0" i="0" sz="1200" u="none" cap="none" strike="noStrike">
              <a:solidFill>
                <a:srgbClr val="888888"/>
              </a:solidFill>
              <a:latin typeface="Gill Sans"/>
              <a:ea typeface="Gill Sans"/>
              <a:cs typeface="Gill Sans"/>
              <a:sym typeface="Gill Sans"/>
            </a:endParaRPr>
          </a:p>
        </p:txBody>
      </p:sp>
      <p:pic>
        <p:nvPicPr>
          <p:cNvPr id="637" name="Google Shape;637;p43"/>
          <p:cNvPicPr preferRelativeResize="0"/>
          <p:nvPr/>
        </p:nvPicPr>
        <p:blipFill rotWithShape="1">
          <a:blip r:embed="rId3">
            <a:alphaModFix/>
          </a:blip>
          <a:srcRect b="0" l="0" r="0" t="0"/>
          <a:stretch/>
        </p:blipFill>
        <p:spPr>
          <a:xfrm>
            <a:off x="761061" y="1483064"/>
            <a:ext cx="10669878" cy="4072609"/>
          </a:xfrm>
          <a:prstGeom prst="rect">
            <a:avLst/>
          </a:prstGeom>
          <a:noFill/>
          <a:ln>
            <a:noFill/>
          </a:ln>
        </p:spPr>
      </p:pic>
      <p:sp>
        <p:nvSpPr>
          <p:cNvPr id="638" name="Google Shape;638;p43"/>
          <p:cNvSpPr txBox="1"/>
          <p:nvPr/>
        </p:nvSpPr>
        <p:spPr>
          <a:xfrm>
            <a:off x="740323" y="5798145"/>
            <a:ext cx="10814368"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hi-IN" sz="1800">
                <a:solidFill>
                  <a:schemeClr val="dk1"/>
                </a:solidFill>
                <a:latin typeface="Calibri"/>
                <a:ea typeface="Calibri"/>
                <a:cs typeface="Calibri"/>
                <a:sym typeface="Calibri"/>
              </a:rPr>
              <a:t>पैकेज का उपयोग राज्य एफएनएचडब्ल्यू परिचालन रणनीति के अनुसार विषयों को प्राथमिकता देने, प्रासंगिक बनाने, अनुवाद करने, चरण-वार उपयोग और कार्यान्वयन के अधीन है</a:t>
            </a: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id="643" name="Google Shape;643;p44"/>
          <p:cNvPicPr preferRelativeResize="0"/>
          <p:nvPr>
            <p:ph idx="1" type="body"/>
          </p:nvPr>
        </p:nvPicPr>
        <p:blipFill rotWithShape="1">
          <a:blip r:embed="rId3">
            <a:alphaModFix/>
          </a:blip>
          <a:srcRect b="0" l="0" r="0" t="0"/>
          <a:stretch/>
        </p:blipFill>
        <p:spPr>
          <a:xfrm>
            <a:off x="3966187" y="1729930"/>
            <a:ext cx="2556544" cy="1807899"/>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644" name="Google Shape;64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Gill Sans"/>
              <a:buNone/>
            </a:pPr>
            <a:fld id="{00000000-1234-1234-1234-123412341234}" type="slidenum">
              <a:rPr b="0" i="0" lang="hi-IN" sz="1200" u="none" cap="none" strike="noStrike">
                <a:solidFill>
                  <a:srgbClr val="888888"/>
                </a:solidFill>
                <a:latin typeface="Gill Sans"/>
                <a:ea typeface="Gill Sans"/>
                <a:cs typeface="Gill Sans"/>
                <a:sym typeface="Gill Sans"/>
              </a:rPr>
              <a:t>‹#›</a:t>
            </a:fld>
            <a:endParaRPr b="0" i="0" sz="1200" u="none" cap="none" strike="noStrike">
              <a:solidFill>
                <a:srgbClr val="888888"/>
              </a:solidFill>
              <a:latin typeface="Gill Sans"/>
              <a:ea typeface="Gill Sans"/>
              <a:cs typeface="Gill Sans"/>
              <a:sym typeface="Gill Sans"/>
            </a:endParaRPr>
          </a:p>
        </p:txBody>
      </p:sp>
      <p:pic>
        <p:nvPicPr>
          <p:cNvPr id="645" name="Google Shape;645;p44"/>
          <p:cNvPicPr preferRelativeResize="0"/>
          <p:nvPr/>
        </p:nvPicPr>
        <p:blipFill rotWithShape="1">
          <a:blip r:embed="rId4">
            <a:alphaModFix/>
          </a:blip>
          <a:srcRect b="0" l="0" r="0" t="0"/>
          <a:stretch/>
        </p:blipFill>
        <p:spPr>
          <a:xfrm>
            <a:off x="7049550" y="1729929"/>
            <a:ext cx="1561050" cy="1808005"/>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646" name="Google Shape;646;p44"/>
          <p:cNvPicPr preferRelativeResize="0"/>
          <p:nvPr/>
        </p:nvPicPr>
        <p:blipFill rotWithShape="1">
          <a:blip r:embed="rId5">
            <a:alphaModFix/>
          </a:blip>
          <a:srcRect b="0" l="0" r="0" t="0"/>
          <a:stretch/>
        </p:blipFill>
        <p:spPr>
          <a:xfrm>
            <a:off x="996058" y="4045070"/>
            <a:ext cx="2502889" cy="1768603"/>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647" name="Google Shape;647;p44"/>
          <p:cNvPicPr preferRelativeResize="0"/>
          <p:nvPr/>
        </p:nvPicPr>
        <p:blipFill rotWithShape="1">
          <a:blip r:embed="rId6">
            <a:alphaModFix/>
          </a:blip>
          <a:srcRect b="0" l="0" r="0" t="0"/>
          <a:stretch/>
        </p:blipFill>
        <p:spPr>
          <a:xfrm>
            <a:off x="970670" y="1729929"/>
            <a:ext cx="2529363" cy="1807899"/>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648" name="Google Shape;648;p44"/>
          <p:cNvPicPr preferRelativeResize="0"/>
          <p:nvPr/>
        </p:nvPicPr>
        <p:blipFill rotWithShape="1">
          <a:blip r:embed="rId7">
            <a:alphaModFix/>
          </a:blip>
          <a:srcRect b="0" l="0" r="0" t="0"/>
          <a:stretch/>
        </p:blipFill>
        <p:spPr>
          <a:xfrm>
            <a:off x="3966187" y="4029393"/>
            <a:ext cx="2578033" cy="1768603"/>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649" name="Google Shape;649;p44"/>
          <p:cNvPicPr preferRelativeResize="0"/>
          <p:nvPr/>
        </p:nvPicPr>
        <p:blipFill rotWithShape="1">
          <a:blip r:embed="rId8">
            <a:alphaModFix/>
          </a:blip>
          <a:srcRect b="0" l="0" r="0" t="0"/>
          <a:stretch/>
        </p:blipFill>
        <p:spPr>
          <a:xfrm>
            <a:off x="8957335" y="1729929"/>
            <a:ext cx="2420751" cy="3784368"/>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650" name="Google Shape;650;p44"/>
          <p:cNvPicPr preferRelativeResize="0"/>
          <p:nvPr/>
        </p:nvPicPr>
        <p:blipFill rotWithShape="1">
          <a:blip r:embed="rId9">
            <a:alphaModFix/>
          </a:blip>
          <a:srcRect b="0" l="0" r="0" t="0"/>
          <a:stretch/>
        </p:blipFill>
        <p:spPr>
          <a:xfrm>
            <a:off x="7043322" y="4029393"/>
            <a:ext cx="1633308" cy="1768603"/>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651" name="Google Shape;651;p44"/>
          <p:cNvSpPr/>
          <p:nvPr/>
        </p:nvSpPr>
        <p:spPr>
          <a:xfrm>
            <a:off x="838198" y="617391"/>
            <a:ext cx="10993584"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44"/>
          <p:cNvSpPr txBox="1"/>
          <p:nvPr>
            <p:ph type="title"/>
          </p:nvPr>
        </p:nvSpPr>
        <p:spPr>
          <a:xfrm>
            <a:off x="970670" y="659635"/>
            <a:ext cx="10861112" cy="74199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Mangal"/>
              <a:buNone/>
            </a:pPr>
            <a:r>
              <a:rPr b="1" lang="hi-IN" sz="3200">
                <a:solidFill>
                  <a:schemeClr val="lt1"/>
                </a:solidFill>
                <a:latin typeface="Mangal"/>
                <a:ea typeface="Mangal"/>
                <a:cs typeface="Mangal"/>
                <a:sym typeface="Mangal"/>
              </a:rPr>
              <a:t>एफएनएचडब्ल्यू</a:t>
            </a:r>
            <a:r>
              <a:rPr lang="hi-IN" sz="3200">
                <a:solidFill>
                  <a:schemeClr val="lt1"/>
                </a:solidFill>
              </a:rPr>
              <a:t> एकीकरण का समर्थन करने के लिए विकसित सामग्री </a:t>
            </a:r>
            <a:endParaRPr b="1" sz="3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20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20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20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20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20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20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20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45"/>
          <p:cNvSpPr/>
          <p:nvPr/>
        </p:nvSpPr>
        <p:spPr>
          <a:xfrm>
            <a:off x="4095342" y="2451814"/>
            <a:ext cx="4377251" cy="120578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4400">
                <a:solidFill>
                  <a:schemeClr val="lt1"/>
                </a:solidFill>
                <a:latin typeface="Calibri"/>
                <a:ea typeface="Calibri"/>
                <a:cs typeface="Calibri"/>
                <a:sym typeface="Calibri"/>
              </a:rPr>
              <a:t>अनुलग्नक</a:t>
            </a:r>
            <a:endParaRPr sz="44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46"/>
          <p:cNvPicPr preferRelativeResize="0"/>
          <p:nvPr/>
        </p:nvPicPr>
        <p:blipFill rotWithShape="1">
          <a:blip r:embed="rId3">
            <a:alphaModFix/>
          </a:blip>
          <a:srcRect b="0" l="0" r="0" t="0"/>
          <a:stretch/>
        </p:blipFill>
        <p:spPr>
          <a:xfrm>
            <a:off x="1069145" y="154744"/>
            <a:ext cx="10452295" cy="670325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pic>
        <p:nvPicPr>
          <p:cNvPr id="667" name="Google Shape;667;p47"/>
          <p:cNvPicPr preferRelativeResize="0"/>
          <p:nvPr/>
        </p:nvPicPr>
        <p:blipFill rotWithShape="1">
          <a:blip r:embed="rId3">
            <a:alphaModFix/>
          </a:blip>
          <a:srcRect b="0" l="0" r="0" t="0"/>
          <a:stretch/>
        </p:blipFill>
        <p:spPr>
          <a:xfrm>
            <a:off x="955965" y="204324"/>
            <a:ext cx="10681854" cy="644935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p48"/>
          <p:cNvPicPr preferRelativeResize="0"/>
          <p:nvPr/>
        </p:nvPicPr>
        <p:blipFill rotWithShape="1">
          <a:blip r:embed="rId3">
            <a:alphaModFix/>
          </a:blip>
          <a:srcRect b="0" l="0" r="0" t="0"/>
          <a:stretch/>
        </p:blipFill>
        <p:spPr>
          <a:xfrm>
            <a:off x="1012874" y="182879"/>
            <a:ext cx="10508565" cy="664882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pic>
        <p:nvPicPr>
          <p:cNvPr id="677" name="Google Shape;677;p49"/>
          <p:cNvPicPr preferRelativeResize="0"/>
          <p:nvPr/>
        </p:nvPicPr>
        <p:blipFill rotWithShape="1">
          <a:blip r:embed="rId3">
            <a:alphaModFix/>
          </a:blip>
          <a:srcRect b="0" l="0" r="0" t="0"/>
          <a:stretch/>
        </p:blipFill>
        <p:spPr>
          <a:xfrm>
            <a:off x="829994" y="244784"/>
            <a:ext cx="10775852" cy="63684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p:nvPr/>
        </p:nvSpPr>
        <p:spPr>
          <a:xfrm>
            <a:off x="772122" y="393430"/>
            <a:ext cx="4560652"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5"/>
          <p:cNvSpPr txBox="1"/>
          <p:nvPr>
            <p:ph type="title"/>
          </p:nvPr>
        </p:nvSpPr>
        <p:spPr>
          <a:xfrm>
            <a:off x="889887" y="538367"/>
            <a:ext cx="4508964" cy="508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b="1" lang="hi-IN" sz="3200">
                <a:solidFill>
                  <a:schemeClr val="lt1"/>
                </a:solidFill>
              </a:rPr>
              <a:t>दशसूत्र रणनीति- 2016</a:t>
            </a:r>
            <a:endParaRPr b="1" sz="3200">
              <a:solidFill>
                <a:schemeClr val="lt1"/>
              </a:solidFill>
            </a:endParaRPr>
          </a:p>
        </p:txBody>
      </p:sp>
      <p:sp>
        <p:nvSpPr>
          <p:cNvPr id="162" name="Google Shape;16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
        <p:nvSpPr>
          <p:cNvPr id="163" name="Google Shape;163;p5"/>
          <p:cNvSpPr txBox="1"/>
          <p:nvPr/>
        </p:nvSpPr>
        <p:spPr>
          <a:xfrm>
            <a:off x="752248" y="1220598"/>
            <a:ext cx="108717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0" i="0" lang="hi-IN" sz="2400" u="none" cap="none" strike="noStrike">
                <a:solidFill>
                  <a:schemeClr val="dk1"/>
                </a:solidFill>
                <a:latin typeface="Calibri"/>
                <a:ea typeface="Calibri"/>
                <a:cs typeface="Calibri"/>
                <a:sym typeface="Calibri"/>
              </a:rPr>
              <a:t>समुदायों के समग्र विकास के लिए आजीविका और सामाजिक विकास का एकीकरण</a:t>
            </a:r>
            <a:endParaRPr/>
          </a:p>
        </p:txBody>
      </p:sp>
      <p:pic>
        <p:nvPicPr>
          <p:cNvPr id="164" name="Google Shape;164;p5"/>
          <p:cNvPicPr preferRelativeResize="0"/>
          <p:nvPr/>
        </p:nvPicPr>
        <p:blipFill rotWithShape="1">
          <a:blip r:embed="rId3">
            <a:alphaModFix/>
          </a:blip>
          <a:srcRect b="0" l="0" r="0" t="0"/>
          <a:stretch/>
        </p:blipFill>
        <p:spPr>
          <a:xfrm>
            <a:off x="889887" y="1883976"/>
            <a:ext cx="5163705" cy="4404928"/>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
        <p:nvSpPr>
          <p:cNvPr id="165" name="Google Shape;165;p5"/>
          <p:cNvSpPr/>
          <p:nvPr/>
        </p:nvSpPr>
        <p:spPr>
          <a:xfrm>
            <a:off x="8095610" y="1866985"/>
            <a:ext cx="2784763" cy="1631853"/>
          </a:xfrm>
          <a:prstGeom prst="roundRect">
            <a:avLst>
              <a:gd fmla="val 16667" name="adj"/>
            </a:avLst>
          </a:prstGeom>
          <a:solidFill>
            <a:srgbClr val="D5DBE5"/>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सूक्ष्म ऋण और वित्तपोषण</a:t>
            </a:r>
            <a:endParaRPr b="0" i="0" sz="1800" u="none" cap="none" strike="noStrike">
              <a:solidFill>
                <a:schemeClr val="dk1"/>
              </a:solidFill>
              <a:latin typeface="Calibri"/>
              <a:ea typeface="Calibri"/>
              <a:cs typeface="Calibri"/>
              <a:sym typeface="Calibri"/>
            </a:endParaRPr>
          </a:p>
        </p:txBody>
      </p:sp>
      <p:sp>
        <p:nvSpPr>
          <p:cNvPr id="166" name="Google Shape;166;p5"/>
          <p:cNvSpPr/>
          <p:nvPr/>
        </p:nvSpPr>
        <p:spPr>
          <a:xfrm>
            <a:off x="8164881" y="4823573"/>
            <a:ext cx="2784763" cy="1465331"/>
          </a:xfrm>
          <a:prstGeom prst="roundRect">
            <a:avLst>
              <a:gd fmla="val 16667" name="adj"/>
            </a:avLst>
          </a:prstGeom>
          <a:solidFill>
            <a:srgbClr val="FBE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सामाजिक विकास - भोजन, पोषण, स्वास्थ्य और वॉश, लिंग आदि।</a:t>
            </a:r>
            <a:endParaRPr b="0" i="0" sz="1800" u="none" cap="none" strike="noStrike">
              <a:solidFill>
                <a:schemeClr val="dk1"/>
              </a:solidFill>
              <a:latin typeface="Calibri"/>
              <a:ea typeface="Calibri"/>
              <a:cs typeface="Calibri"/>
              <a:sym typeface="Calibri"/>
            </a:endParaRPr>
          </a:p>
        </p:txBody>
      </p:sp>
      <p:sp>
        <p:nvSpPr>
          <p:cNvPr id="167" name="Google Shape;167;p5"/>
          <p:cNvSpPr/>
          <p:nvPr/>
        </p:nvSpPr>
        <p:spPr>
          <a:xfrm>
            <a:off x="9332127" y="3884051"/>
            <a:ext cx="450273" cy="562616"/>
          </a:xfrm>
          <a:prstGeom prst="downArrow">
            <a:avLst>
              <a:gd fmla="val 50000" name="adj1"/>
              <a:gd fmla="val 50000" name="adj2"/>
            </a:avLst>
          </a:prstGeom>
          <a:solidFill>
            <a:srgbClr val="DDEAF6"/>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50"/>
          <p:cNvPicPr preferRelativeResize="0"/>
          <p:nvPr/>
        </p:nvPicPr>
        <p:blipFill rotWithShape="1">
          <a:blip r:embed="rId3">
            <a:alphaModFix/>
          </a:blip>
          <a:srcRect b="0" l="0" r="0" t="0"/>
          <a:stretch/>
        </p:blipFill>
        <p:spPr>
          <a:xfrm>
            <a:off x="1026942" y="240738"/>
            <a:ext cx="10536701" cy="637652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pic>
        <p:nvPicPr>
          <p:cNvPr id="687" name="Google Shape;687;p51"/>
          <p:cNvPicPr preferRelativeResize="0"/>
          <p:nvPr/>
        </p:nvPicPr>
        <p:blipFill rotWithShape="1">
          <a:blip r:embed="rId3">
            <a:alphaModFix/>
          </a:blip>
          <a:srcRect b="0" l="0" r="0" t="0"/>
          <a:stretch/>
        </p:blipFill>
        <p:spPr>
          <a:xfrm>
            <a:off x="914400" y="289290"/>
            <a:ext cx="10803987" cy="627941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52"/>
          <p:cNvPicPr preferRelativeResize="0"/>
          <p:nvPr/>
        </p:nvPicPr>
        <p:blipFill rotWithShape="1">
          <a:blip r:embed="rId3">
            <a:alphaModFix/>
          </a:blip>
          <a:srcRect b="0" l="0" r="0" t="0"/>
          <a:stretch/>
        </p:blipFill>
        <p:spPr>
          <a:xfrm>
            <a:off x="3534811" y="0"/>
            <a:ext cx="5122377" cy="6858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id="697" name="Google Shape;697;p53"/>
          <p:cNvPicPr preferRelativeResize="0"/>
          <p:nvPr/>
        </p:nvPicPr>
        <p:blipFill rotWithShape="1">
          <a:blip r:embed="rId3">
            <a:alphaModFix/>
          </a:blip>
          <a:srcRect b="0" l="0" r="0" t="0"/>
          <a:stretch/>
        </p:blipFill>
        <p:spPr>
          <a:xfrm>
            <a:off x="1295400" y="426855"/>
            <a:ext cx="10310446" cy="600429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pic>
        <p:nvPicPr>
          <p:cNvPr id="702" name="Google Shape;702;p54"/>
          <p:cNvPicPr preferRelativeResize="0"/>
          <p:nvPr/>
        </p:nvPicPr>
        <p:blipFill rotWithShape="1">
          <a:blip r:embed="rId3">
            <a:alphaModFix/>
          </a:blip>
          <a:srcRect b="0" l="0" r="0" t="0"/>
          <a:stretch/>
        </p:blipFill>
        <p:spPr>
          <a:xfrm>
            <a:off x="1168790" y="410671"/>
            <a:ext cx="10451123" cy="603665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id="707" name="Google Shape;707;p55"/>
          <p:cNvPicPr preferRelativeResize="0"/>
          <p:nvPr/>
        </p:nvPicPr>
        <p:blipFill rotWithShape="1">
          <a:blip r:embed="rId3">
            <a:alphaModFix/>
          </a:blip>
          <a:srcRect b="4073" l="0" r="0" t="0"/>
          <a:stretch/>
        </p:blipFill>
        <p:spPr>
          <a:xfrm>
            <a:off x="1027359" y="281338"/>
            <a:ext cx="10803569" cy="629532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id="712" name="Google Shape;712;p56"/>
          <p:cNvPicPr preferRelativeResize="0"/>
          <p:nvPr/>
        </p:nvPicPr>
        <p:blipFill rotWithShape="1">
          <a:blip r:embed="rId3">
            <a:alphaModFix/>
          </a:blip>
          <a:srcRect b="0" l="0" r="0" t="0"/>
          <a:stretch/>
        </p:blipFill>
        <p:spPr>
          <a:xfrm>
            <a:off x="1084384" y="560934"/>
            <a:ext cx="10324514" cy="598673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p57"/>
          <p:cNvPicPr preferRelativeResize="0"/>
          <p:nvPr/>
        </p:nvPicPr>
        <p:blipFill rotWithShape="1">
          <a:blip r:embed="rId3">
            <a:alphaModFix/>
          </a:blip>
          <a:srcRect b="0" l="0" r="0" t="0"/>
          <a:stretch/>
        </p:blipFill>
        <p:spPr>
          <a:xfrm>
            <a:off x="1279071" y="523959"/>
            <a:ext cx="10453384" cy="630432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pic>
        <p:nvPicPr>
          <p:cNvPr id="722" name="Google Shape;722;p58"/>
          <p:cNvPicPr preferRelativeResize="0"/>
          <p:nvPr/>
        </p:nvPicPr>
        <p:blipFill rotWithShape="1">
          <a:blip r:embed="rId3">
            <a:alphaModFix/>
          </a:blip>
          <a:srcRect b="0" l="0" r="0" t="0"/>
          <a:stretch/>
        </p:blipFill>
        <p:spPr>
          <a:xfrm>
            <a:off x="1311728" y="584649"/>
            <a:ext cx="10378524" cy="617025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pic>
        <p:nvPicPr>
          <p:cNvPr id="727" name="Google Shape;727;p59"/>
          <p:cNvPicPr preferRelativeResize="0"/>
          <p:nvPr/>
        </p:nvPicPr>
        <p:blipFill rotWithShape="1">
          <a:blip r:embed="rId3">
            <a:alphaModFix/>
          </a:blip>
          <a:srcRect b="0" l="0" r="0" t="0"/>
          <a:stretch/>
        </p:blipFill>
        <p:spPr>
          <a:xfrm>
            <a:off x="1213756" y="512630"/>
            <a:ext cx="10293615" cy="59866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p:nvPr/>
        </p:nvSpPr>
        <p:spPr>
          <a:xfrm>
            <a:off x="9792521" y="1477180"/>
            <a:ext cx="1058759" cy="105875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3" name="Google Shape;173;p6"/>
          <p:cNvSpPr/>
          <p:nvPr/>
        </p:nvSpPr>
        <p:spPr>
          <a:xfrm>
            <a:off x="5664296" y="1477181"/>
            <a:ext cx="1058759" cy="105875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4" name="Google Shape;174;p6"/>
          <p:cNvSpPr/>
          <p:nvPr/>
        </p:nvSpPr>
        <p:spPr>
          <a:xfrm>
            <a:off x="1544200" y="1477182"/>
            <a:ext cx="1058759" cy="105875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10000印刷√] Food Icon - pngアイコンを無料でダウンロード" id="175" name="Google Shape;175;p6"/>
          <p:cNvPicPr preferRelativeResize="0"/>
          <p:nvPr/>
        </p:nvPicPr>
        <p:blipFill rotWithShape="1">
          <a:blip r:embed="rId3">
            <a:alphaModFix/>
          </a:blip>
          <a:srcRect b="0" l="0" r="0" t="0"/>
          <a:stretch/>
        </p:blipFill>
        <p:spPr>
          <a:xfrm>
            <a:off x="1685278" y="1626495"/>
            <a:ext cx="843435" cy="843435"/>
          </a:xfrm>
          <a:prstGeom prst="rect">
            <a:avLst/>
          </a:prstGeom>
          <a:noFill/>
          <a:ln>
            <a:noFill/>
          </a:ln>
        </p:spPr>
      </p:pic>
      <p:graphicFrame>
        <p:nvGraphicFramePr>
          <p:cNvPr id="176" name="Google Shape;176;p6"/>
          <p:cNvGraphicFramePr/>
          <p:nvPr/>
        </p:nvGraphicFramePr>
        <p:xfrm>
          <a:off x="823973" y="2641900"/>
          <a:ext cx="3000000" cy="3000000"/>
        </p:xfrm>
        <a:graphic>
          <a:graphicData uri="http://schemas.openxmlformats.org/drawingml/2006/table">
            <a:tbl>
              <a:tblPr bandRow="1" firstRow="1">
                <a:noFill/>
                <a:tableStyleId>{5F83342B-A32A-44E2-8232-A3E552A67F86}</a:tableStyleId>
              </a:tblPr>
              <a:tblGrid>
                <a:gridCol w="2745750"/>
              </a:tblGrid>
              <a:tr h="600250">
                <a:tc>
                  <a:txBody>
                    <a:bodyPr/>
                    <a:lstStyle/>
                    <a:p>
                      <a:pPr indent="0" lvl="0" marL="0" marR="0" rtl="0" algn="ctr">
                        <a:spcBef>
                          <a:spcPts val="0"/>
                        </a:spcBef>
                        <a:spcAft>
                          <a:spcPts val="0"/>
                        </a:spcAft>
                        <a:buNone/>
                      </a:pPr>
                      <a:r>
                        <a:rPr b="1" lang="hi-IN" sz="2400" u="none" cap="none" strike="noStrike">
                          <a:latin typeface="Mangal"/>
                          <a:ea typeface="Mangal"/>
                          <a:cs typeface="Mangal"/>
                          <a:sym typeface="Mangal"/>
                        </a:rPr>
                        <a:t>खाद्य </a:t>
                      </a:r>
                      <a:endParaRPr sz="2400" u="none" cap="none" strike="noStrike">
                        <a:latin typeface="Mangal"/>
                        <a:ea typeface="Mangal"/>
                        <a:cs typeface="Mangal"/>
                        <a:sym typeface="Mangal"/>
                      </a:endParaRPr>
                    </a:p>
                  </a:txBody>
                  <a:tcPr marT="40950" marB="40950" marR="81900" marL="81900"/>
                </a:tc>
              </a:tr>
              <a:tr h="600250">
                <a:tc>
                  <a:txBody>
                    <a:bodyPr/>
                    <a:lstStyle/>
                    <a:p>
                      <a:pPr indent="0" lvl="0" marL="0" marR="0" rtl="0" algn="l">
                        <a:lnSpc>
                          <a:spcPct val="115000"/>
                        </a:lnSpc>
                        <a:spcBef>
                          <a:spcPts val="0"/>
                        </a:spcBef>
                        <a:spcAft>
                          <a:spcPts val="0"/>
                        </a:spcAft>
                        <a:buClr>
                          <a:schemeClr val="dk1"/>
                        </a:buClr>
                        <a:buSzPts val="1100"/>
                        <a:buFont typeface="Arial"/>
                        <a:buNone/>
                      </a:pPr>
                      <a:r>
                        <a:rPr lang="hi-IN" sz="1800" u="none" cap="none" strike="noStrike">
                          <a:latin typeface="Mangal"/>
                          <a:ea typeface="Mangal"/>
                          <a:cs typeface="Mangal"/>
                          <a:sym typeface="Mangal"/>
                        </a:rPr>
                        <a:t>न्यूट्री-गार्डन</a:t>
                      </a:r>
                      <a:endParaRPr/>
                    </a:p>
                  </a:txBody>
                  <a:tcPr marT="40950" marB="40950" marR="81900" marL="81900"/>
                </a:tc>
              </a:tr>
              <a:tr h="600250">
                <a:tc>
                  <a:txBody>
                    <a:bodyPr/>
                    <a:lstStyle/>
                    <a:p>
                      <a:pPr indent="0" lvl="0" marL="0" marR="0" rtl="0" algn="l">
                        <a:lnSpc>
                          <a:spcPct val="115000"/>
                        </a:lnSpc>
                        <a:spcBef>
                          <a:spcPts val="0"/>
                        </a:spcBef>
                        <a:spcAft>
                          <a:spcPts val="0"/>
                        </a:spcAft>
                        <a:buClr>
                          <a:schemeClr val="dk1"/>
                        </a:buClr>
                        <a:buSzPts val="1100"/>
                        <a:buFont typeface="Arial"/>
                        <a:buNone/>
                      </a:pPr>
                      <a:r>
                        <a:rPr lang="hi-IN" sz="1800" u="none" cap="none" strike="noStrike">
                          <a:latin typeface="Mangal"/>
                          <a:ea typeface="Mangal"/>
                          <a:cs typeface="Mangal"/>
                          <a:sym typeface="Mangal"/>
                        </a:rPr>
                        <a:t>पीडीएस तक पहुंच</a:t>
                      </a:r>
                      <a:endParaRPr/>
                    </a:p>
                  </a:txBody>
                  <a:tcPr marT="40950" marB="40950" marR="81900" marL="81900"/>
                </a:tc>
              </a:tr>
              <a:tr h="600250">
                <a:tc>
                  <a:txBody>
                    <a:bodyPr/>
                    <a:lstStyle/>
                    <a:p>
                      <a:pPr indent="0" lvl="0" marL="0" marR="0" rtl="0" algn="l">
                        <a:lnSpc>
                          <a:spcPct val="115000"/>
                        </a:lnSpc>
                        <a:spcBef>
                          <a:spcPts val="0"/>
                        </a:spcBef>
                        <a:spcAft>
                          <a:spcPts val="0"/>
                        </a:spcAft>
                        <a:buClr>
                          <a:schemeClr val="dk1"/>
                        </a:buClr>
                        <a:buSzPts val="1100"/>
                        <a:buFont typeface="Arial"/>
                        <a:buNone/>
                      </a:pPr>
                      <a:r>
                        <a:rPr lang="hi-IN" sz="1800" u="none" cap="none" strike="noStrike">
                          <a:latin typeface="Mangal"/>
                          <a:ea typeface="Mangal"/>
                          <a:cs typeface="Mangal"/>
                          <a:sym typeface="Mangal"/>
                        </a:rPr>
                        <a:t>टेक होम राशन तक पहुंच</a:t>
                      </a:r>
                      <a:endParaRPr/>
                    </a:p>
                  </a:txBody>
                  <a:tcPr marT="40950" marB="40950" marR="81900" marL="81900"/>
                </a:tc>
              </a:tr>
              <a:tr h="600250">
                <a:tc>
                  <a:txBody>
                    <a:bodyPr/>
                    <a:lstStyle/>
                    <a:p>
                      <a:pPr indent="0" lvl="0" marL="0" marR="0" rtl="0" algn="l">
                        <a:lnSpc>
                          <a:spcPct val="115000"/>
                        </a:lnSpc>
                        <a:spcBef>
                          <a:spcPts val="0"/>
                        </a:spcBef>
                        <a:spcAft>
                          <a:spcPts val="0"/>
                        </a:spcAft>
                        <a:buClr>
                          <a:schemeClr val="dk1"/>
                        </a:buClr>
                        <a:buSzPts val="1100"/>
                        <a:buFont typeface="Arial"/>
                        <a:buNone/>
                      </a:pPr>
                      <a:r>
                        <a:rPr lang="hi-IN" sz="1800" u="none" cap="none" strike="noStrike">
                          <a:latin typeface="Mangal"/>
                          <a:ea typeface="Mangal"/>
                          <a:cs typeface="Mangal"/>
                          <a:sym typeface="Mangal"/>
                        </a:rPr>
                        <a:t>मिड डे भोजन</a:t>
                      </a:r>
                      <a:endParaRPr/>
                    </a:p>
                  </a:txBody>
                  <a:tcPr marT="40950" marB="40950" marR="81900" marL="81900"/>
                </a:tc>
              </a:tr>
              <a:tr h="600250">
                <a:tc>
                  <a:txBody>
                    <a:bodyPr/>
                    <a:lstStyle/>
                    <a:p>
                      <a:pPr indent="0" lvl="0" marL="0" marR="0" rtl="0" algn="l">
                        <a:lnSpc>
                          <a:spcPct val="115000"/>
                        </a:lnSpc>
                        <a:spcBef>
                          <a:spcPts val="0"/>
                        </a:spcBef>
                        <a:spcAft>
                          <a:spcPts val="0"/>
                        </a:spcAft>
                        <a:buClr>
                          <a:schemeClr val="dk1"/>
                        </a:buClr>
                        <a:buSzPts val="1100"/>
                        <a:buFont typeface="Arial"/>
                        <a:buNone/>
                      </a:pPr>
                      <a:r>
                        <a:rPr lang="hi-IN" sz="1800" u="none" cap="none" strike="noStrike">
                          <a:latin typeface="Mangal"/>
                          <a:ea typeface="Mangal"/>
                          <a:cs typeface="Mangal"/>
                          <a:sym typeface="Mangal"/>
                        </a:rPr>
                        <a:t>एफएनएचडब्ल्यू उद्यम</a:t>
                      </a:r>
                      <a:endParaRPr/>
                    </a:p>
                  </a:txBody>
                  <a:tcPr marT="40950" marB="40950" marR="81900" marL="81900"/>
                </a:tc>
              </a:tr>
            </a:tbl>
          </a:graphicData>
        </a:graphic>
      </p:graphicFrame>
      <p:pic>
        <p:nvPicPr>
          <p:cNvPr id="177" name="Google Shape;177;p6"/>
          <p:cNvPicPr preferRelativeResize="0"/>
          <p:nvPr/>
        </p:nvPicPr>
        <p:blipFill rotWithShape="1">
          <a:blip r:embed="rId4">
            <a:alphaModFix/>
          </a:blip>
          <a:srcRect b="0" l="0" r="0" t="0"/>
          <a:stretch/>
        </p:blipFill>
        <p:spPr>
          <a:xfrm>
            <a:off x="5697386" y="1752307"/>
            <a:ext cx="993866" cy="750088"/>
          </a:xfrm>
          <a:prstGeom prst="rect">
            <a:avLst/>
          </a:prstGeom>
          <a:noFill/>
          <a:ln>
            <a:noFill/>
          </a:ln>
        </p:spPr>
      </p:pic>
      <p:pic>
        <p:nvPicPr>
          <p:cNvPr descr="Sanitation Icons - Download Free Vector Icons | Noun Project" id="178" name="Google Shape;178;p6"/>
          <p:cNvPicPr preferRelativeResize="0"/>
          <p:nvPr/>
        </p:nvPicPr>
        <p:blipFill rotWithShape="1">
          <a:blip r:embed="rId5">
            <a:alphaModFix/>
          </a:blip>
          <a:srcRect b="0" l="0" r="0" t="0"/>
          <a:stretch/>
        </p:blipFill>
        <p:spPr>
          <a:xfrm>
            <a:off x="9859925" y="1626495"/>
            <a:ext cx="909446" cy="909446"/>
          </a:xfrm>
          <a:prstGeom prst="rect">
            <a:avLst/>
          </a:prstGeom>
          <a:noFill/>
          <a:ln>
            <a:noFill/>
          </a:ln>
        </p:spPr>
      </p:pic>
      <p:sp>
        <p:nvSpPr>
          <p:cNvPr id="179" name="Google Shape;179;p6"/>
          <p:cNvSpPr txBox="1"/>
          <p:nvPr>
            <p:ph type="title"/>
          </p:nvPr>
        </p:nvSpPr>
        <p:spPr>
          <a:xfrm>
            <a:off x="943582" y="462371"/>
            <a:ext cx="5914418"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hi-IN" sz="3200">
                <a:solidFill>
                  <a:schemeClr val="lt1"/>
                </a:solidFill>
                <a:latin typeface="Calibri"/>
                <a:ea typeface="Calibri"/>
                <a:cs typeface="Calibri"/>
                <a:sym typeface="Calibri"/>
              </a:rPr>
              <a:t>एफएनएचडब्ल्यू फोकस विषय/क्षेत्र</a:t>
            </a:r>
            <a:endParaRPr sz="3200">
              <a:solidFill>
                <a:schemeClr val="lt1"/>
              </a:solidFill>
            </a:endParaRPr>
          </a:p>
        </p:txBody>
      </p:sp>
      <p:graphicFrame>
        <p:nvGraphicFramePr>
          <p:cNvPr id="180" name="Google Shape;180;p6"/>
          <p:cNvGraphicFramePr/>
          <p:nvPr/>
        </p:nvGraphicFramePr>
        <p:xfrm>
          <a:off x="3906982" y="2670228"/>
          <a:ext cx="3000000" cy="3000000"/>
        </p:xfrm>
        <a:graphic>
          <a:graphicData uri="http://schemas.openxmlformats.org/drawingml/2006/table">
            <a:tbl>
              <a:tblPr bandRow="1" firstRow="1">
                <a:noFill/>
                <a:tableStyleId>{226D2FDF-41BC-4A74-A386-02232FE54ADA}</a:tableStyleId>
              </a:tblPr>
              <a:tblGrid>
                <a:gridCol w="2424550"/>
                <a:gridCol w="2424550"/>
              </a:tblGrid>
              <a:tr h="418250">
                <a:tc gridSpan="2">
                  <a:txBody>
                    <a:bodyPr/>
                    <a:lstStyle/>
                    <a:p>
                      <a:pPr indent="0" lvl="0" marL="0" marR="0" rtl="0" algn="ctr">
                        <a:spcBef>
                          <a:spcPts val="0"/>
                        </a:spcBef>
                        <a:spcAft>
                          <a:spcPts val="0"/>
                        </a:spcAft>
                        <a:buNone/>
                      </a:pPr>
                      <a:r>
                        <a:rPr b="1" i="0" lang="hi-IN" sz="2400" u="none" cap="none" strike="noStrike">
                          <a:solidFill>
                            <a:schemeClr val="lt1"/>
                          </a:solidFill>
                          <a:latin typeface="Calibri"/>
                          <a:ea typeface="Calibri"/>
                          <a:cs typeface="Calibri"/>
                          <a:sym typeface="Calibri"/>
                        </a:rPr>
                        <a:t>स्वास्थ्य और पोषण</a:t>
                      </a:r>
                      <a:endParaRPr b="1" sz="2400" u="none" cap="none" strike="noStrike">
                        <a:solidFill>
                          <a:schemeClr val="lt1"/>
                        </a:solidFill>
                        <a:latin typeface="Calibri"/>
                        <a:ea typeface="Calibri"/>
                        <a:cs typeface="Calibri"/>
                        <a:sym typeface="Calibri"/>
                      </a:endParaRPr>
                    </a:p>
                  </a:txBody>
                  <a:tcPr marT="40950" marB="40950" marR="81900" marL="81900"/>
                </a:tc>
                <a:tc hMerge="1"/>
              </a:tr>
              <a:tr h="324775">
                <a:tc>
                  <a:txBody>
                    <a:bodyPr/>
                    <a:lstStyle/>
                    <a:p>
                      <a:pPr indent="0" lvl="0" marL="0" marR="0" rtl="0" algn="ctr">
                        <a:spcBef>
                          <a:spcPts val="0"/>
                        </a:spcBef>
                        <a:spcAft>
                          <a:spcPts val="0"/>
                        </a:spcAft>
                        <a:buNone/>
                      </a:pPr>
                      <a:r>
                        <a:rPr b="0" lang="hi-IN" sz="1800" u="none" cap="none" strike="noStrike"/>
                        <a:t>प्रसवपूर्व देखभाल</a:t>
                      </a:r>
                      <a:endParaRPr b="0" i="0" sz="1800" u="none" cap="none" strike="noStrike">
                        <a:solidFill>
                          <a:srgbClr val="000000"/>
                        </a:solidFill>
                        <a:latin typeface="Calibri"/>
                        <a:ea typeface="Calibri"/>
                        <a:cs typeface="Calibri"/>
                        <a:sym typeface="Calibri"/>
                      </a:endParaRPr>
                    </a:p>
                  </a:txBody>
                  <a:tcPr marT="40950" marB="40950" marR="81900" marL="81900"/>
                </a:tc>
                <a:tc>
                  <a:txBody>
                    <a:bodyPr/>
                    <a:lstStyle/>
                    <a:p>
                      <a:pPr indent="0" lvl="0" marL="0" marR="0" rtl="0" algn="ctr">
                        <a:spcBef>
                          <a:spcPts val="0"/>
                        </a:spcBef>
                        <a:spcAft>
                          <a:spcPts val="0"/>
                        </a:spcAft>
                        <a:buNone/>
                      </a:pPr>
                      <a:r>
                        <a:rPr b="0" i="0" lang="hi-IN" sz="1800" u="none" cap="none" strike="noStrike">
                          <a:solidFill>
                            <a:schemeClr val="dk1"/>
                          </a:solidFill>
                          <a:latin typeface="Calibri"/>
                          <a:ea typeface="Calibri"/>
                          <a:cs typeface="Calibri"/>
                          <a:sym typeface="Calibri"/>
                        </a:rPr>
                        <a:t>एनीमिया में कमी</a:t>
                      </a:r>
                      <a:endParaRPr b="0" sz="1800" u="none" cap="none" strike="noStrike">
                        <a:solidFill>
                          <a:schemeClr val="dk1"/>
                        </a:solidFill>
                        <a:latin typeface="Calibri"/>
                        <a:ea typeface="Calibri"/>
                        <a:cs typeface="Calibri"/>
                        <a:sym typeface="Calibri"/>
                      </a:endParaRPr>
                    </a:p>
                  </a:txBody>
                  <a:tcPr marT="40950" marB="40950" marR="81900" marL="81900"/>
                </a:tc>
              </a:tr>
              <a:tr h="324775">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t>नवजात देखभाल</a:t>
                      </a:r>
                      <a:endParaRPr b="0" i="0" sz="1800" u="none" cap="none" strike="noStrike">
                        <a:solidFill>
                          <a:srgbClr val="000000"/>
                        </a:solidFill>
                        <a:latin typeface="Calibri"/>
                        <a:ea typeface="Calibri"/>
                        <a:cs typeface="Calibri"/>
                        <a:sym typeface="Calibri"/>
                      </a:endParaRPr>
                    </a:p>
                  </a:txBody>
                  <a:tcPr marT="40950" marB="40950" marR="81900" marL="81900"/>
                </a:tc>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t>परिवार नियोजन</a:t>
                      </a:r>
                      <a:endParaRPr b="0" i="0" sz="1800" u="none" cap="none" strike="noStrike">
                        <a:solidFill>
                          <a:srgbClr val="000000"/>
                        </a:solidFill>
                        <a:latin typeface="Calibri"/>
                        <a:ea typeface="Calibri"/>
                        <a:cs typeface="Calibri"/>
                        <a:sym typeface="Calibri"/>
                      </a:endParaRPr>
                    </a:p>
                  </a:txBody>
                  <a:tcPr marT="40950" marB="40950" marR="81900" marL="81900"/>
                </a:tc>
              </a:tr>
              <a:tr h="810525">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t>1000 दिन</a:t>
                      </a:r>
                      <a:endParaRPr b="0" i="0" sz="1800" u="none" cap="none" strike="noStrike">
                        <a:solidFill>
                          <a:srgbClr val="000000"/>
                        </a:solidFill>
                        <a:latin typeface="Calibri"/>
                        <a:ea typeface="Calibri"/>
                        <a:cs typeface="Calibri"/>
                        <a:sym typeface="Calibri"/>
                      </a:endParaRPr>
                    </a:p>
                  </a:txBody>
                  <a:tcPr marT="40950" marB="40950" marR="81900" marL="81900"/>
                </a:tc>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t>बुजुर्गों और पीडब्ल्यूडी के लिए स्वास्थ्य और पोषण</a:t>
                      </a:r>
                      <a:endParaRPr b="0" i="0" sz="1800" u="none" cap="none" strike="noStrike">
                        <a:solidFill>
                          <a:srgbClr val="000000"/>
                        </a:solidFill>
                        <a:latin typeface="Calibri"/>
                        <a:ea typeface="Calibri"/>
                        <a:cs typeface="Calibri"/>
                        <a:sym typeface="Calibri"/>
                      </a:endParaRPr>
                    </a:p>
                  </a:txBody>
                  <a:tcPr marT="40950" marB="40950" marR="81900" marL="81900"/>
                </a:tc>
              </a:tr>
              <a:tr h="810525">
                <a:tc>
                  <a:txBody>
                    <a:bodyPr/>
                    <a:lstStyle/>
                    <a:p>
                      <a:pPr indent="0" lvl="0" marL="0" marR="0" rtl="0" algn="ctr">
                        <a:lnSpc>
                          <a:spcPct val="100000"/>
                        </a:lnSpc>
                        <a:spcBef>
                          <a:spcPts val="0"/>
                        </a:spcBef>
                        <a:spcAft>
                          <a:spcPts val="0"/>
                        </a:spcAft>
                        <a:buClr>
                          <a:schemeClr val="dk1"/>
                        </a:buClr>
                        <a:buSzPts val="1800"/>
                        <a:buFont typeface="Arial"/>
                        <a:buNone/>
                      </a:pPr>
                      <a:r>
                        <a:rPr b="0" lang="hi-IN" sz="1800" u="none" cap="none" strike="noStrike"/>
                        <a:t>शिशु और छोटे बच्चे को दूध पिलाना</a:t>
                      </a:r>
                      <a:endParaRPr b="0" i="0" sz="1800" u="none" cap="none" strike="noStrike">
                        <a:solidFill>
                          <a:srgbClr val="000000"/>
                        </a:solidFill>
                        <a:latin typeface="Calibri"/>
                        <a:ea typeface="Calibri"/>
                        <a:cs typeface="Calibri"/>
                        <a:sym typeface="Calibri"/>
                      </a:endParaRPr>
                    </a:p>
                  </a:txBody>
                  <a:tcPr marT="40950" marB="40950" marR="81900" marL="81900"/>
                </a:tc>
                <a:tc>
                  <a:txBody>
                    <a:bodyPr/>
                    <a:lstStyle/>
                    <a:p>
                      <a:pPr indent="0" lvl="0" marL="0" marR="0" rtl="0" algn="ctr">
                        <a:lnSpc>
                          <a:spcPct val="100000"/>
                        </a:lnSpc>
                        <a:spcBef>
                          <a:spcPts val="0"/>
                        </a:spcBef>
                        <a:spcAft>
                          <a:spcPts val="0"/>
                        </a:spcAft>
                        <a:buClr>
                          <a:schemeClr val="dk1"/>
                        </a:buClr>
                        <a:buSzPts val="1800"/>
                        <a:buFont typeface="Arial"/>
                        <a:buNone/>
                      </a:pPr>
                      <a:r>
                        <a:rPr b="0" lang="hi-IN" sz="1800" u="none" cap="none" strike="noStrike"/>
                        <a:t>एन सी डी के दौरान पोषण और स्वास्थ्य</a:t>
                      </a:r>
                      <a:endParaRPr b="0" i="0" sz="1800" u="none" cap="none" strike="noStrike">
                        <a:solidFill>
                          <a:srgbClr val="000000"/>
                        </a:solidFill>
                        <a:latin typeface="Calibri"/>
                        <a:ea typeface="Calibri"/>
                        <a:cs typeface="Calibri"/>
                        <a:sym typeface="Calibri"/>
                      </a:endParaRPr>
                    </a:p>
                  </a:txBody>
                  <a:tcPr marT="40950" marB="40950" marR="81900" marL="81900"/>
                </a:tc>
              </a:tr>
              <a:tr h="564925">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t>मातृ पोषण</a:t>
                      </a:r>
                      <a:endParaRPr b="0" i="0" sz="1800" u="none" cap="none" strike="noStrike">
                        <a:solidFill>
                          <a:srgbClr val="000000"/>
                        </a:solidFill>
                        <a:latin typeface="Calibri"/>
                        <a:ea typeface="Calibri"/>
                        <a:cs typeface="Calibri"/>
                        <a:sym typeface="Calibri"/>
                      </a:endParaRPr>
                    </a:p>
                  </a:txBody>
                  <a:tcPr marT="40950" marB="40950" marR="81900" marL="81900"/>
                </a:tc>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t>मासिक धर्म स्वच्छता</a:t>
                      </a:r>
                      <a:endParaRPr b="0" i="0" sz="1800" u="none" cap="none" strike="noStrike">
                        <a:solidFill>
                          <a:srgbClr val="000000"/>
                        </a:solidFill>
                        <a:latin typeface="Calibri"/>
                        <a:ea typeface="Calibri"/>
                        <a:cs typeface="Calibri"/>
                        <a:sym typeface="Calibri"/>
                      </a:endParaRPr>
                    </a:p>
                  </a:txBody>
                  <a:tcPr marT="40950" marB="40950" marR="81900" marL="81900"/>
                </a:tc>
              </a:tr>
              <a:tr h="319350">
                <a:tc gridSpan="2">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t>पारिवारिक आहार विविधता</a:t>
                      </a:r>
                      <a:endParaRPr b="0" i="0" sz="1800" u="none" cap="none" strike="noStrike">
                        <a:solidFill>
                          <a:srgbClr val="000000"/>
                        </a:solidFill>
                        <a:latin typeface="Calibri"/>
                        <a:ea typeface="Calibri"/>
                        <a:cs typeface="Calibri"/>
                        <a:sym typeface="Calibri"/>
                      </a:endParaRPr>
                    </a:p>
                  </a:txBody>
                  <a:tcPr marT="40950" marB="40950" marR="81900" marL="81900"/>
                </a:tc>
                <a:tc hMerge="1"/>
              </a:tr>
            </a:tbl>
          </a:graphicData>
        </a:graphic>
      </p:graphicFrame>
      <p:graphicFrame>
        <p:nvGraphicFramePr>
          <p:cNvPr id="181" name="Google Shape;181;p6"/>
          <p:cNvGraphicFramePr/>
          <p:nvPr/>
        </p:nvGraphicFramePr>
        <p:xfrm>
          <a:off x="9093324" y="2685254"/>
          <a:ext cx="3000000" cy="3000000"/>
        </p:xfrm>
        <a:graphic>
          <a:graphicData uri="http://schemas.openxmlformats.org/drawingml/2006/table">
            <a:tbl>
              <a:tblPr>
                <a:noFill/>
                <a:tableStyleId>{5105A5B2-17E2-4180-9323-0D8D6F5BF50B}</a:tableStyleId>
              </a:tblPr>
              <a:tblGrid>
                <a:gridCol w="2745750"/>
              </a:tblGrid>
              <a:tr h="544650">
                <a:tc>
                  <a:txBody>
                    <a:bodyPr/>
                    <a:lstStyle/>
                    <a:p>
                      <a:pPr indent="0" lvl="0" marL="0" marR="0" rtl="0" algn="ctr">
                        <a:spcBef>
                          <a:spcPts val="0"/>
                        </a:spcBef>
                        <a:spcAft>
                          <a:spcPts val="0"/>
                        </a:spcAft>
                        <a:buNone/>
                      </a:pPr>
                      <a:r>
                        <a:rPr b="1" i="0" lang="hi-IN" sz="2400" u="none" cap="none" strike="noStrike">
                          <a:solidFill>
                            <a:schemeClr val="lt1"/>
                          </a:solidFill>
                          <a:latin typeface="Mangal"/>
                          <a:ea typeface="Mangal"/>
                          <a:cs typeface="Mangal"/>
                          <a:sym typeface="Mangal"/>
                        </a:rPr>
                        <a:t>स्वच्छता / वाश</a:t>
                      </a:r>
                      <a:endParaRPr b="1" sz="2400" u="none" cap="none" strike="noStrike">
                        <a:solidFill>
                          <a:schemeClr val="lt1"/>
                        </a:solidFill>
                        <a:latin typeface="Mangal"/>
                        <a:ea typeface="Mangal"/>
                        <a:cs typeface="Mangal"/>
                        <a:sym typeface="Mangal"/>
                      </a:endParaRPr>
                    </a:p>
                  </a:txBody>
                  <a:tcPr marT="40950" marB="40950" marR="81900" marL="81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541000">
                <a:tc>
                  <a:txBody>
                    <a:bodyPr/>
                    <a:lstStyle/>
                    <a:p>
                      <a:pPr indent="0" lvl="0" marL="0" marR="0" rtl="0" algn="ctr">
                        <a:spcBef>
                          <a:spcPts val="0"/>
                        </a:spcBef>
                        <a:spcAft>
                          <a:spcPts val="0"/>
                        </a:spcAft>
                        <a:buNone/>
                      </a:pPr>
                      <a:r>
                        <a:rPr b="0" lang="hi-IN" sz="1800" u="none" cap="none" strike="noStrike">
                          <a:solidFill>
                            <a:schemeClr val="dk1"/>
                          </a:solidFill>
                          <a:latin typeface="Calibri"/>
                          <a:ea typeface="Calibri"/>
                          <a:cs typeface="Calibri"/>
                          <a:sym typeface="Calibri"/>
                        </a:rPr>
                        <a:t>स्वच्छता शौचालय का उपयोग</a:t>
                      </a:r>
                      <a:endParaRPr b="0" sz="1800" u="none" cap="none" strike="noStrike">
                        <a:solidFill>
                          <a:schemeClr val="dk1"/>
                        </a:solidFill>
                        <a:latin typeface="Calibri"/>
                        <a:ea typeface="Calibri"/>
                        <a:cs typeface="Calibri"/>
                        <a:sym typeface="Calibri"/>
                      </a:endParaRPr>
                    </a:p>
                  </a:txBody>
                  <a:tcPr marT="40950" marB="40950" marR="81900" marL="81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r>
              <a:tr h="541000">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solidFill>
                            <a:schemeClr val="dk1"/>
                          </a:solidFill>
                          <a:latin typeface="Calibri"/>
                          <a:ea typeface="Calibri"/>
                          <a:cs typeface="Calibri"/>
                          <a:sym typeface="Calibri"/>
                        </a:rPr>
                        <a:t>हाथ धोने की प्रथा</a:t>
                      </a:r>
                      <a:endParaRPr b="0" sz="1800" u="none" cap="none" strike="noStrike">
                        <a:solidFill>
                          <a:schemeClr val="dk1"/>
                        </a:solidFill>
                        <a:latin typeface="Calibri"/>
                        <a:ea typeface="Calibri"/>
                        <a:cs typeface="Calibri"/>
                        <a:sym typeface="Calibri"/>
                      </a:endParaRPr>
                    </a:p>
                  </a:txBody>
                  <a:tcPr marT="40950" marB="40950" marR="81900" marL="81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r>
              <a:tr h="541000">
                <a:tc>
                  <a:txBody>
                    <a:bodyPr/>
                    <a:lstStyle/>
                    <a:p>
                      <a:pPr indent="0" lvl="0" marL="0" marR="0" rtl="0" algn="ctr">
                        <a:lnSpc>
                          <a:spcPct val="100000"/>
                        </a:lnSpc>
                        <a:spcBef>
                          <a:spcPts val="0"/>
                        </a:spcBef>
                        <a:spcAft>
                          <a:spcPts val="0"/>
                        </a:spcAft>
                        <a:buClr>
                          <a:schemeClr val="dk1"/>
                        </a:buClr>
                        <a:buSzPts val="1800"/>
                        <a:buFont typeface="Calibri"/>
                        <a:buNone/>
                      </a:pPr>
                      <a:r>
                        <a:rPr b="0" lang="hi-IN" sz="1800" u="none" cap="none" strike="noStrike">
                          <a:solidFill>
                            <a:schemeClr val="dk1"/>
                          </a:solidFill>
                          <a:latin typeface="Calibri"/>
                          <a:ea typeface="Calibri"/>
                          <a:cs typeface="Calibri"/>
                          <a:sym typeface="Calibri"/>
                        </a:rPr>
                        <a:t>घरेलू कचरे का प्रबंधन</a:t>
                      </a:r>
                      <a:endParaRPr b="0" sz="1800" u="none" cap="none" strike="noStrike">
                        <a:solidFill>
                          <a:schemeClr val="dk1"/>
                        </a:solidFill>
                        <a:latin typeface="Calibri"/>
                        <a:ea typeface="Calibri"/>
                        <a:cs typeface="Calibri"/>
                        <a:sym typeface="Calibri"/>
                      </a:endParaRPr>
                    </a:p>
                  </a:txBody>
                  <a:tcPr marT="40950" marB="40950" marR="81900" marL="81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id="732" name="Google Shape;732;p60"/>
          <p:cNvPicPr preferRelativeResize="0"/>
          <p:nvPr/>
        </p:nvPicPr>
        <p:blipFill rotWithShape="1">
          <a:blip r:embed="rId3">
            <a:alphaModFix/>
          </a:blip>
          <a:srcRect b="0" l="0" r="0" t="0"/>
          <a:stretch/>
        </p:blipFill>
        <p:spPr>
          <a:xfrm>
            <a:off x="1406770" y="588659"/>
            <a:ext cx="10128738" cy="568068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pic>
        <p:nvPicPr>
          <p:cNvPr id="737" name="Google Shape;737;p61"/>
          <p:cNvPicPr preferRelativeResize="0"/>
          <p:nvPr/>
        </p:nvPicPr>
        <p:blipFill rotWithShape="1">
          <a:blip r:embed="rId3">
            <a:alphaModFix/>
          </a:blip>
          <a:srcRect b="0" l="0" r="0" t="0"/>
          <a:stretch/>
        </p:blipFill>
        <p:spPr>
          <a:xfrm>
            <a:off x="1258682" y="540206"/>
            <a:ext cx="9674636" cy="615601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pic>
        <p:nvPicPr>
          <p:cNvPr id="742" name="Google Shape;742;p62"/>
          <p:cNvPicPr preferRelativeResize="0"/>
          <p:nvPr/>
        </p:nvPicPr>
        <p:blipFill rotWithShape="1">
          <a:blip r:embed="rId3">
            <a:alphaModFix/>
          </a:blip>
          <a:srcRect b="0" l="0" r="0" t="0"/>
          <a:stretch/>
        </p:blipFill>
        <p:spPr>
          <a:xfrm>
            <a:off x="1216018" y="693954"/>
            <a:ext cx="9700511" cy="577718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63"/>
          <p:cNvPicPr preferRelativeResize="0"/>
          <p:nvPr/>
        </p:nvPicPr>
        <p:blipFill rotWithShape="1">
          <a:blip r:embed="rId3">
            <a:alphaModFix/>
          </a:blip>
          <a:srcRect b="0" l="0" r="0" t="0"/>
          <a:stretch/>
        </p:blipFill>
        <p:spPr>
          <a:xfrm>
            <a:off x="1057039" y="462068"/>
            <a:ext cx="10337578" cy="593386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64"/>
          <p:cNvSpPr/>
          <p:nvPr/>
        </p:nvSpPr>
        <p:spPr>
          <a:xfrm>
            <a:off x="3990109" y="2849512"/>
            <a:ext cx="4248112"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4400">
                <a:solidFill>
                  <a:schemeClr val="lt1"/>
                </a:solidFill>
                <a:latin typeface="Calibri"/>
                <a:ea typeface="Calibri"/>
                <a:cs typeface="Calibri"/>
                <a:sym typeface="Calibri"/>
              </a:rPr>
              <a:t>Thankyou</a:t>
            </a:r>
            <a:endParaRPr sz="4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Gill Sans"/>
              <a:buNone/>
            </a:pPr>
            <a:fld id="{00000000-1234-1234-1234-123412341234}" type="slidenum">
              <a:rPr b="0" i="0" lang="hi-IN" sz="1200" u="none" cap="none" strike="noStrike">
                <a:solidFill>
                  <a:srgbClr val="888888"/>
                </a:solidFill>
                <a:latin typeface="Gill Sans"/>
                <a:ea typeface="Gill Sans"/>
                <a:cs typeface="Gill Sans"/>
                <a:sym typeface="Gill Sans"/>
              </a:rPr>
              <a:t>‹#›</a:t>
            </a:fld>
            <a:endParaRPr b="0" i="0" sz="1200" u="none" cap="none" strike="noStrike">
              <a:solidFill>
                <a:srgbClr val="888888"/>
              </a:solidFill>
              <a:latin typeface="Gill Sans"/>
              <a:ea typeface="Gill Sans"/>
              <a:cs typeface="Gill Sans"/>
              <a:sym typeface="Gill Sans"/>
            </a:endParaRPr>
          </a:p>
        </p:txBody>
      </p:sp>
      <p:sp>
        <p:nvSpPr>
          <p:cNvPr id="187" name="Google Shape;187;p7"/>
          <p:cNvSpPr/>
          <p:nvPr/>
        </p:nvSpPr>
        <p:spPr>
          <a:xfrm>
            <a:off x="5608388" y="1584553"/>
            <a:ext cx="5891593" cy="999077"/>
          </a:xfrm>
          <a:custGeom>
            <a:rect b="b" l="l" r="r" t="t"/>
            <a:pathLst>
              <a:path extrusionOk="0" h="999077" w="5891593">
                <a:moveTo>
                  <a:pt x="0" y="124885"/>
                </a:moveTo>
                <a:lnTo>
                  <a:pt x="5392055" y="124885"/>
                </a:lnTo>
                <a:lnTo>
                  <a:pt x="5392055" y="0"/>
                </a:lnTo>
                <a:lnTo>
                  <a:pt x="5891593" y="499539"/>
                </a:lnTo>
                <a:lnTo>
                  <a:pt x="5392055" y="999077"/>
                </a:lnTo>
                <a:lnTo>
                  <a:pt x="5392055" y="874192"/>
                </a:lnTo>
                <a:lnTo>
                  <a:pt x="0" y="874192"/>
                </a:lnTo>
                <a:lnTo>
                  <a:pt x="0" y="124885"/>
                </a:lnTo>
                <a:close/>
              </a:path>
            </a:pathLst>
          </a:custGeom>
          <a:solidFill>
            <a:srgbClr val="C4E0B2">
              <a:alpha val="89803"/>
            </a:srgbClr>
          </a:solidFill>
          <a:ln cap="flat" cmpd="sng" w="12700">
            <a:solidFill>
              <a:srgbClr val="F7D5CB">
                <a:alpha val="89803"/>
              </a:srgbClr>
            </a:solidFill>
            <a:prstDash val="solid"/>
            <a:miter lim="800000"/>
            <a:headEnd len="sm" w="sm" type="none"/>
            <a:tailEnd len="sm" w="sm" type="none"/>
          </a:ln>
        </p:spPr>
        <p:txBody>
          <a:bodyPr anchorCtr="0" anchor="t" bIns="136300" lIns="11425" spcFirstLastPara="1" rIns="386075" wrap="square" tIns="136300">
            <a:noAutofit/>
          </a:bodyPr>
          <a:lstStyle/>
          <a:p>
            <a:pPr indent="-57150" lvl="1" marL="171450" marR="0" rtl="0" algn="just">
              <a:lnSpc>
                <a:spcPct val="90000"/>
              </a:lnSpc>
              <a:spcBef>
                <a:spcPts val="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285750" lvl="0" marL="285750" marR="0" rtl="0" algn="l">
              <a:spcBef>
                <a:spcPts val="270"/>
              </a:spcBef>
              <a:spcAft>
                <a:spcPts val="0"/>
              </a:spcAft>
              <a:buClr>
                <a:schemeClr val="dk1"/>
              </a:buClr>
              <a:buSzPts val="1800"/>
              <a:buFont typeface="Arial"/>
              <a:buChar char="•"/>
            </a:pPr>
            <a:r>
              <a:rPr b="0" i="0" lang="hi-IN" sz="1800" u="none" cap="none" strike="noStrike">
                <a:solidFill>
                  <a:schemeClr val="dk1"/>
                </a:solidFill>
                <a:latin typeface="Calibri"/>
                <a:ea typeface="Calibri"/>
                <a:cs typeface="Calibri"/>
                <a:sym typeface="Calibri"/>
              </a:rPr>
              <a:t>FNHW को एकीकृत करने के लिए सिस्टम की क्षमता में सुधार करना</a:t>
            </a:r>
            <a:endParaRPr/>
          </a:p>
        </p:txBody>
      </p:sp>
      <p:sp>
        <p:nvSpPr>
          <p:cNvPr id="188" name="Google Shape;188;p7"/>
          <p:cNvSpPr/>
          <p:nvPr/>
        </p:nvSpPr>
        <p:spPr>
          <a:xfrm>
            <a:off x="2405246" y="1584553"/>
            <a:ext cx="3203141" cy="999077"/>
          </a:xfrm>
          <a:custGeom>
            <a:rect b="b" l="l" r="r" t="t"/>
            <a:pathLst>
              <a:path extrusionOk="0" h="999077" w="3203141">
                <a:moveTo>
                  <a:pt x="0" y="166516"/>
                </a:moveTo>
                <a:cubicBezTo>
                  <a:pt x="0" y="74552"/>
                  <a:pt x="74552" y="0"/>
                  <a:pt x="166516" y="0"/>
                </a:cubicBezTo>
                <a:lnTo>
                  <a:pt x="3036625" y="0"/>
                </a:lnTo>
                <a:cubicBezTo>
                  <a:pt x="3128589" y="0"/>
                  <a:pt x="3203141" y="74552"/>
                  <a:pt x="3203141" y="166516"/>
                </a:cubicBezTo>
                <a:lnTo>
                  <a:pt x="3203141" y="832561"/>
                </a:lnTo>
                <a:cubicBezTo>
                  <a:pt x="3203141" y="924525"/>
                  <a:pt x="3128589" y="999077"/>
                  <a:pt x="3036625" y="999077"/>
                </a:cubicBezTo>
                <a:lnTo>
                  <a:pt x="166516" y="999077"/>
                </a:lnTo>
                <a:cubicBezTo>
                  <a:pt x="74552" y="999077"/>
                  <a:pt x="0" y="924525"/>
                  <a:pt x="0" y="832561"/>
                </a:cubicBezTo>
                <a:lnTo>
                  <a:pt x="0" y="16651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ctr" bIns="94475" lIns="140200" spcFirstLastPara="1" rIns="140200" wrap="square" tIns="94475">
            <a:noAutofit/>
          </a:bodyPr>
          <a:lstStyle/>
          <a:p>
            <a:pPr indent="0" lvl="0" marL="0" marR="0" rtl="0" algn="ctr">
              <a:lnSpc>
                <a:spcPct val="90000"/>
              </a:lnSpc>
              <a:spcBef>
                <a:spcPts val="0"/>
              </a:spcBef>
              <a:spcAft>
                <a:spcPts val="0"/>
              </a:spcAft>
              <a:buNone/>
            </a:pPr>
            <a:r>
              <a:rPr b="0" i="0" lang="hi-IN" sz="2400" u="none" cap="none" strike="noStrike">
                <a:solidFill>
                  <a:schemeClr val="lt1"/>
                </a:solidFill>
                <a:latin typeface="Calibri"/>
                <a:ea typeface="Calibri"/>
                <a:cs typeface="Calibri"/>
                <a:sym typeface="Calibri"/>
              </a:rPr>
              <a:t>सिस्टम को मजबूत बनाना</a:t>
            </a:r>
            <a:endParaRPr b="1" i="0" sz="2400" u="none" cap="none" strike="noStrike">
              <a:solidFill>
                <a:schemeClr val="lt1"/>
              </a:solidFill>
              <a:latin typeface="Calibri"/>
              <a:ea typeface="Calibri"/>
              <a:cs typeface="Calibri"/>
              <a:sym typeface="Calibri"/>
            </a:endParaRPr>
          </a:p>
        </p:txBody>
      </p:sp>
      <p:sp>
        <p:nvSpPr>
          <p:cNvPr id="189" name="Google Shape;189;p7"/>
          <p:cNvSpPr/>
          <p:nvPr/>
        </p:nvSpPr>
        <p:spPr>
          <a:xfrm>
            <a:off x="5626553" y="2683538"/>
            <a:ext cx="5891593" cy="999077"/>
          </a:xfrm>
          <a:custGeom>
            <a:rect b="b" l="l" r="r" t="t"/>
            <a:pathLst>
              <a:path extrusionOk="0" h="999077" w="5891593">
                <a:moveTo>
                  <a:pt x="0" y="124885"/>
                </a:moveTo>
                <a:lnTo>
                  <a:pt x="5392055" y="124885"/>
                </a:lnTo>
                <a:lnTo>
                  <a:pt x="5392055" y="0"/>
                </a:lnTo>
                <a:lnTo>
                  <a:pt x="5891593" y="499539"/>
                </a:lnTo>
                <a:lnTo>
                  <a:pt x="5392055" y="999077"/>
                </a:lnTo>
                <a:lnTo>
                  <a:pt x="5392055" y="874192"/>
                </a:lnTo>
                <a:lnTo>
                  <a:pt x="0" y="874192"/>
                </a:lnTo>
                <a:lnTo>
                  <a:pt x="0" y="124885"/>
                </a:lnTo>
                <a:close/>
              </a:path>
            </a:pathLst>
          </a:custGeom>
          <a:solidFill>
            <a:srgbClr val="E0E0E0">
              <a:alpha val="89803"/>
            </a:srgbClr>
          </a:solidFill>
          <a:ln cap="flat" cmpd="sng" w="12700">
            <a:solidFill>
              <a:srgbClr val="E0E0E0">
                <a:alpha val="89803"/>
              </a:srgbClr>
            </a:solidFill>
            <a:prstDash val="solid"/>
            <a:miter lim="800000"/>
            <a:headEnd len="sm" w="sm" type="none"/>
            <a:tailEnd len="sm" w="sm" type="none"/>
          </a:ln>
        </p:spPr>
        <p:txBody>
          <a:bodyPr anchorCtr="0" anchor="ctr" bIns="136300" lIns="11425" spcFirstLastPara="1" rIns="386075" wrap="square" tIns="136300">
            <a:noAutofit/>
          </a:bodyPr>
          <a:lstStyle/>
          <a:p>
            <a:pPr indent="-285750" lvl="0" marL="285750" marR="0" rtl="0" algn="l">
              <a:spcBef>
                <a:spcPts val="0"/>
              </a:spcBef>
              <a:spcAft>
                <a:spcPts val="0"/>
              </a:spcAft>
              <a:buClr>
                <a:schemeClr val="dk1"/>
              </a:buClr>
              <a:buSzPts val="1800"/>
              <a:buFont typeface="Arial"/>
              <a:buChar char="•"/>
            </a:pPr>
            <a:r>
              <a:rPr b="0" i="0" lang="hi-IN" sz="1800" u="none" cap="none" strike="noStrike">
                <a:solidFill>
                  <a:schemeClr val="dk1"/>
                </a:solidFill>
                <a:latin typeface="Calibri"/>
                <a:ea typeface="Calibri"/>
                <a:cs typeface="Calibri"/>
                <a:sym typeface="Calibri"/>
              </a:rPr>
              <a:t>बेहतर सेवा वितरण के लिए स्वास्थ्य, डब्ल्यूसीडी और पीआरआई आदि के बीच अभिसरण को सुगम बनाना</a:t>
            </a:r>
            <a:endParaRPr/>
          </a:p>
        </p:txBody>
      </p:sp>
      <p:sp>
        <p:nvSpPr>
          <p:cNvPr id="190" name="Google Shape;190;p7"/>
          <p:cNvSpPr/>
          <p:nvPr/>
        </p:nvSpPr>
        <p:spPr>
          <a:xfrm>
            <a:off x="2387080" y="2683538"/>
            <a:ext cx="3239472" cy="999077"/>
          </a:xfrm>
          <a:custGeom>
            <a:rect b="b" l="l" r="r" t="t"/>
            <a:pathLst>
              <a:path extrusionOk="0" h="999077" w="3239472">
                <a:moveTo>
                  <a:pt x="0" y="166516"/>
                </a:moveTo>
                <a:cubicBezTo>
                  <a:pt x="0" y="74552"/>
                  <a:pt x="74552" y="0"/>
                  <a:pt x="166516" y="0"/>
                </a:cubicBezTo>
                <a:lnTo>
                  <a:pt x="3072956" y="0"/>
                </a:lnTo>
                <a:cubicBezTo>
                  <a:pt x="3164920" y="0"/>
                  <a:pt x="3239472" y="74552"/>
                  <a:pt x="3239472" y="166516"/>
                </a:cubicBezTo>
                <a:lnTo>
                  <a:pt x="3239472" y="832561"/>
                </a:lnTo>
                <a:cubicBezTo>
                  <a:pt x="3239472" y="924525"/>
                  <a:pt x="3164920" y="999077"/>
                  <a:pt x="3072956" y="999077"/>
                </a:cubicBezTo>
                <a:lnTo>
                  <a:pt x="166516" y="999077"/>
                </a:lnTo>
                <a:cubicBezTo>
                  <a:pt x="74552" y="999077"/>
                  <a:pt x="0" y="924525"/>
                  <a:pt x="0" y="832561"/>
                </a:cubicBezTo>
                <a:lnTo>
                  <a:pt x="0" y="166516"/>
                </a:lnTo>
                <a:close/>
              </a:path>
            </a:pathLst>
          </a:custGeom>
          <a:solidFill>
            <a:schemeClr val="accent3"/>
          </a:solidFill>
          <a:ln cap="flat" cmpd="sng" w="12700">
            <a:solidFill>
              <a:schemeClr val="lt1"/>
            </a:solidFill>
            <a:prstDash val="solid"/>
            <a:miter lim="800000"/>
            <a:headEnd len="sm" w="sm" type="none"/>
            <a:tailEnd len="sm" w="sm" type="none"/>
          </a:ln>
        </p:spPr>
        <p:txBody>
          <a:bodyPr anchorCtr="0" anchor="ctr" bIns="94475" lIns="140200" spcFirstLastPara="1" rIns="140200" wrap="square" tIns="94475">
            <a:noAutofit/>
          </a:bodyPr>
          <a:lstStyle/>
          <a:p>
            <a:pPr indent="0" lvl="0" marL="0" marR="0" rtl="0" algn="ctr">
              <a:lnSpc>
                <a:spcPct val="90000"/>
              </a:lnSpc>
              <a:spcBef>
                <a:spcPts val="0"/>
              </a:spcBef>
              <a:spcAft>
                <a:spcPts val="0"/>
              </a:spcAft>
              <a:buNone/>
            </a:pPr>
            <a:r>
              <a:rPr b="0" i="0" lang="hi-IN" sz="2400" u="none" cap="none" strike="noStrike">
                <a:solidFill>
                  <a:schemeClr val="lt1"/>
                </a:solidFill>
                <a:latin typeface="Calibri"/>
                <a:ea typeface="Calibri"/>
                <a:cs typeface="Calibri"/>
                <a:sym typeface="Calibri"/>
              </a:rPr>
              <a:t>अभिसरण</a:t>
            </a:r>
            <a:endParaRPr b="1" i="0" sz="2400" u="none" cap="none" strike="noStrike">
              <a:solidFill>
                <a:schemeClr val="lt1"/>
              </a:solidFill>
              <a:latin typeface="Calibri"/>
              <a:ea typeface="Calibri"/>
              <a:cs typeface="Calibri"/>
              <a:sym typeface="Calibri"/>
            </a:endParaRPr>
          </a:p>
        </p:txBody>
      </p:sp>
      <p:sp>
        <p:nvSpPr>
          <p:cNvPr id="191" name="Google Shape;191;p7"/>
          <p:cNvSpPr/>
          <p:nvPr/>
        </p:nvSpPr>
        <p:spPr>
          <a:xfrm>
            <a:off x="5696135" y="3782523"/>
            <a:ext cx="5891593" cy="999077"/>
          </a:xfrm>
          <a:custGeom>
            <a:rect b="b" l="l" r="r" t="t"/>
            <a:pathLst>
              <a:path extrusionOk="0" h="999077" w="5891593">
                <a:moveTo>
                  <a:pt x="0" y="124885"/>
                </a:moveTo>
                <a:lnTo>
                  <a:pt x="5392055" y="124885"/>
                </a:lnTo>
                <a:lnTo>
                  <a:pt x="5392055" y="0"/>
                </a:lnTo>
                <a:lnTo>
                  <a:pt x="5891593" y="499539"/>
                </a:lnTo>
                <a:lnTo>
                  <a:pt x="5392055" y="999077"/>
                </a:lnTo>
                <a:lnTo>
                  <a:pt x="5392055" y="874192"/>
                </a:lnTo>
                <a:lnTo>
                  <a:pt x="0" y="874192"/>
                </a:lnTo>
                <a:lnTo>
                  <a:pt x="0" y="124885"/>
                </a:lnTo>
                <a:close/>
              </a:path>
            </a:pathLst>
          </a:custGeom>
          <a:solidFill>
            <a:srgbClr val="FFE8CA">
              <a:alpha val="89803"/>
            </a:srgbClr>
          </a:solidFill>
          <a:ln cap="flat" cmpd="sng" w="12700">
            <a:solidFill>
              <a:srgbClr val="FFE8CA">
                <a:alpha val="89803"/>
              </a:srgbClr>
            </a:solidFill>
            <a:prstDash val="solid"/>
            <a:miter lim="800000"/>
            <a:headEnd len="sm" w="sm" type="none"/>
            <a:tailEnd len="sm" w="sm" type="none"/>
          </a:ln>
        </p:spPr>
        <p:txBody>
          <a:bodyPr anchorCtr="0" anchor="t" bIns="136300" lIns="11425" spcFirstLastPara="1" rIns="386075" wrap="square" tIns="136300">
            <a:noAutofit/>
          </a:bodyPr>
          <a:lstStyle/>
          <a:p>
            <a:pPr indent="-57150" lvl="1" marL="171450" marR="0" rtl="0" algn="just">
              <a:lnSpc>
                <a:spcPct val="90000"/>
              </a:lnSpc>
              <a:spcBef>
                <a:spcPts val="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71450" lvl="1" marL="171450" marR="0" rtl="0" algn="just">
              <a:lnSpc>
                <a:spcPct val="90000"/>
              </a:lnSpc>
              <a:spcBef>
                <a:spcPts val="270"/>
              </a:spcBef>
              <a:spcAft>
                <a:spcPts val="0"/>
              </a:spcAft>
              <a:buClr>
                <a:schemeClr val="dk1"/>
              </a:buClr>
              <a:buSzPts val="1800"/>
              <a:buFont typeface="Calibri"/>
              <a:buChar char="•"/>
            </a:pPr>
            <a:r>
              <a:rPr b="0" i="0" lang="hi-IN" sz="1800" u="none" cap="none" strike="noStrike">
                <a:solidFill>
                  <a:schemeClr val="dk1"/>
                </a:solidFill>
                <a:latin typeface="Calibri"/>
                <a:ea typeface="Calibri"/>
                <a:cs typeface="Calibri"/>
                <a:sym typeface="Calibri"/>
              </a:rPr>
              <a:t>एसएचजी के बीच व्यवहार परिवर्तन को बढ़ावा देना</a:t>
            </a:r>
            <a:endParaRPr b="0" i="0" sz="1800" u="none" cap="none" strike="noStrike">
              <a:solidFill>
                <a:schemeClr val="dk1"/>
              </a:solidFill>
              <a:latin typeface="Calibri"/>
              <a:ea typeface="Calibri"/>
              <a:cs typeface="Calibri"/>
              <a:sym typeface="Calibri"/>
            </a:endParaRPr>
          </a:p>
        </p:txBody>
      </p:sp>
      <p:sp>
        <p:nvSpPr>
          <p:cNvPr id="192" name="Google Shape;192;p7"/>
          <p:cNvSpPr/>
          <p:nvPr/>
        </p:nvSpPr>
        <p:spPr>
          <a:xfrm>
            <a:off x="2370368" y="3782523"/>
            <a:ext cx="3272897" cy="999077"/>
          </a:xfrm>
          <a:custGeom>
            <a:rect b="b" l="l" r="r" t="t"/>
            <a:pathLst>
              <a:path extrusionOk="0" h="999077" w="3272897">
                <a:moveTo>
                  <a:pt x="0" y="166516"/>
                </a:moveTo>
                <a:cubicBezTo>
                  <a:pt x="0" y="74552"/>
                  <a:pt x="74552" y="0"/>
                  <a:pt x="166516" y="0"/>
                </a:cubicBezTo>
                <a:lnTo>
                  <a:pt x="3106381" y="0"/>
                </a:lnTo>
                <a:cubicBezTo>
                  <a:pt x="3198345" y="0"/>
                  <a:pt x="3272897" y="74552"/>
                  <a:pt x="3272897" y="166516"/>
                </a:cubicBezTo>
                <a:lnTo>
                  <a:pt x="3272897" y="832561"/>
                </a:lnTo>
                <a:cubicBezTo>
                  <a:pt x="3272897" y="924525"/>
                  <a:pt x="3198345" y="999077"/>
                  <a:pt x="3106381" y="999077"/>
                </a:cubicBezTo>
                <a:lnTo>
                  <a:pt x="166516" y="999077"/>
                </a:lnTo>
                <a:cubicBezTo>
                  <a:pt x="74552" y="999077"/>
                  <a:pt x="0" y="924525"/>
                  <a:pt x="0" y="832561"/>
                </a:cubicBezTo>
                <a:lnTo>
                  <a:pt x="0" y="166516"/>
                </a:lnTo>
                <a:close/>
              </a:path>
            </a:pathLst>
          </a:custGeom>
          <a:solidFill>
            <a:schemeClr val="accent4"/>
          </a:solidFill>
          <a:ln cap="flat" cmpd="sng" w="12700">
            <a:solidFill>
              <a:schemeClr val="lt1"/>
            </a:solidFill>
            <a:prstDash val="solid"/>
            <a:miter lim="800000"/>
            <a:headEnd len="sm" w="sm" type="none"/>
            <a:tailEnd len="sm" w="sm" type="none"/>
          </a:ln>
        </p:spPr>
        <p:txBody>
          <a:bodyPr anchorCtr="0" anchor="ctr" bIns="94475" lIns="140200" spcFirstLastPara="1" rIns="140200" wrap="square" tIns="94475">
            <a:noAutofit/>
          </a:bodyPr>
          <a:lstStyle/>
          <a:p>
            <a:pPr indent="0" lvl="0" marL="0" marR="0" rtl="0" algn="ctr">
              <a:lnSpc>
                <a:spcPct val="90000"/>
              </a:lnSpc>
              <a:spcBef>
                <a:spcPts val="0"/>
              </a:spcBef>
              <a:spcAft>
                <a:spcPts val="0"/>
              </a:spcAft>
              <a:buNone/>
            </a:pPr>
            <a:r>
              <a:rPr b="0" i="0" lang="hi-IN" sz="2400" u="none" cap="none" strike="noStrike">
                <a:solidFill>
                  <a:schemeClr val="lt1"/>
                </a:solidFill>
                <a:latin typeface="Calibri"/>
                <a:ea typeface="Calibri"/>
                <a:cs typeface="Calibri"/>
                <a:sym typeface="Calibri"/>
              </a:rPr>
              <a:t>एसबीसीसी</a:t>
            </a:r>
            <a:endParaRPr b="1" i="0" sz="2400" u="none" cap="none" strike="noStrike">
              <a:solidFill>
                <a:schemeClr val="lt1"/>
              </a:solidFill>
              <a:latin typeface="Calibri"/>
              <a:ea typeface="Calibri"/>
              <a:cs typeface="Calibri"/>
              <a:sym typeface="Calibri"/>
            </a:endParaRPr>
          </a:p>
        </p:txBody>
      </p:sp>
      <p:sp>
        <p:nvSpPr>
          <p:cNvPr id="193" name="Google Shape;193;p7"/>
          <p:cNvSpPr/>
          <p:nvPr/>
        </p:nvSpPr>
        <p:spPr>
          <a:xfrm>
            <a:off x="5767484" y="4881508"/>
            <a:ext cx="5919775" cy="999077"/>
          </a:xfrm>
          <a:custGeom>
            <a:rect b="b" l="l" r="r" t="t"/>
            <a:pathLst>
              <a:path extrusionOk="0" h="999077" w="5891593">
                <a:moveTo>
                  <a:pt x="0" y="124885"/>
                </a:moveTo>
                <a:lnTo>
                  <a:pt x="5392055" y="124885"/>
                </a:lnTo>
                <a:lnTo>
                  <a:pt x="5392055" y="0"/>
                </a:lnTo>
                <a:lnTo>
                  <a:pt x="5891593" y="499539"/>
                </a:lnTo>
                <a:lnTo>
                  <a:pt x="5392055" y="999077"/>
                </a:lnTo>
                <a:lnTo>
                  <a:pt x="5392055" y="874192"/>
                </a:lnTo>
                <a:lnTo>
                  <a:pt x="0" y="874192"/>
                </a:lnTo>
                <a:lnTo>
                  <a:pt x="0" y="124885"/>
                </a:lnTo>
                <a:close/>
              </a:path>
            </a:pathLst>
          </a:custGeom>
          <a:solidFill>
            <a:srgbClr val="BBD6EE">
              <a:alpha val="89803"/>
            </a:srgbClr>
          </a:solidFill>
          <a:ln cap="flat" cmpd="sng" w="12700">
            <a:solidFill>
              <a:srgbClr val="CCD3EA">
                <a:alpha val="89803"/>
              </a:srgbClr>
            </a:solidFill>
            <a:prstDash val="solid"/>
            <a:miter lim="800000"/>
            <a:headEnd len="sm" w="sm" type="none"/>
            <a:tailEnd len="sm" w="sm" type="none"/>
          </a:ln>
        </p:spPr>
        <p:txBody>
          <a:bodyPr anchorCtr="0" anchor="t" bIns="136300" lIns="11425" spcFirstLastPara="1" rIns="386075" wrap="square" tIns="136300">
            <a:noAutofit/>
          </a:bodyPr>
          <a:lstStyle/>
          <a:p>
            <a:pPr indent="-285750" lvl="0" marL="285750" marR="0" rtl="0" algn="l">
              <a:spcBef>
                <a:spcPts val="0"/>
              </a:spcBef>
              <a:spcAft>
                <a:spcPts val="0"/>
              </a:spcAft>
              <a:buClr>
                <a:schemeClr val="dk1"/>
              </a:buClr>
              <a:buSzPts val="1800"/>
              <a:buFont typeface="Arial"/>
              <a:buChar char="•"/>
            </a:pPr>
            <a:r>
              <a:rPr b="0" i="0" lang="hi-IN" sz="1800" u="none" cap="none" strike="noStrike">
                <a:solidFill>
                  <a:schemeClr val="dk1"/>
                </a:solidFill>
                <a:latin typeface="Calibri"/>
                <a:ea typeface="Calibri"/>
                <a:cs typeface="Calibri"/>
                <a:sym typeface="Calibri"/>
              </a:rPr>
              <a:t>एसएचजी द्वारा प्रबंधित एफएनएचडब्ल्यू उद्यमों की स्थापना को बढ़ावा देना</a:t>
            </a:r>
            <a:endParaRPr b="0" i="0" sz="1800" u="none" cap="none" strike="noStrike">
              <a:solidFill>
                <a:schemeClr val="dk1"/>
              </a:solidFill>
              <a:latin typeface="Calibri"/>
              <a:ea typeface="Calibri"/>
              <a:cs typeface="Calibri"/>
              <a:sym typeface="Calibri"/>
            </a:endParaRPr>
          </a:p>
        </p:txBody>
      </p:sp>
      <p:sp>
        <p:nvSpPr>
          <p:cNvPr id="194" name="Google Shape;194;p7"/>
          <p:cNvSpPr/>
          <p:nvPr/>
        </p:nvSpPr>
        <p:spPr>
          <a:xfrm>
            <a:off x="2426731" y="4881508"/>
            <a:ext cx="3216534" cy="999077"/>
          </a:xfrm>
          <a:custGeom>
            <a:rect b="b" l="l" r="r" t="t"/>
            <a:pathLst>
              <a:path extrusionOk="0" h="999077" w="3216534">
                <a:moveTo>
                  <a:pt x="0" y="166516"/>
                </a:moveTo>
                <a:cubicBezTo>
                  <a:pt x="0" y="74552"/>
                  <a:pt x="74552" y="0"/>
                  <a:pt x="166516" y="0"/>
                </a:cubicBezTo>
                <a:lnTo>
                  <a:pt x="3050018" y="0"/>
                </a:lnTo>
                <a:cubicBezTo>
                  <a:pt x="3141982" y="0"/>
                  <a:pt x="3216534" y="74552"/>
                  <a:pt x="3216534" y="166516"/>
                </a:cubicBezTo>
                <a:lnTo>
                  <a:pt x="3216534" y="832561"/>
                </a:lnTo>
                <a:cubicBezTo>
                  <a:pt x="3216534" y="924525"/>
                  <a:pt x="3141982" y="999077"/>
                  <a:pt x="3050018" y="999077"/>
                </a:cubicBezTo>
                <a:lnTo>
                  <a:pt x="166516" y="999077"/>
                </a:lnTo>
                <a:cubicBezTo>
                  <a:pt x="74552" y="999077"/>
                  <a:pt x="0" y="924525"/>
                  <a:pt x="0" y="832561"/>
                </a:cubicBezTo>
                <a:lnTo>
                  <a:pt x="0" y="166516"/>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4475" lIns="140200" spcFirstLastPara="1" rIns="140200" wrap="square" tIns="94475">
            <a:noAutofit/>
          </a:bodyPr>
          <a:lstStyle/>
          <a:p>
            <a:pPr indent="0" lvl="0" marL="0" marR="0" rtl="0" algn="ctr">
              <a:lnSpc>
                <a:spcPct val="90000"/>
              </a:lnSpc>
              <a:spcBef>
                <a:spcPts val="0"/>
              </a:spcBef>
              <a:spcAft>
                <a:spcPts val="0"/>
              </a:spcAft>
              <a:buNone/>
            </a:pPr>
            <a:r>
              <a:rPr b="0" i="0" lang="hi-IN" sz="2400" u="none" cap="none" strike="noStrike">
                <a:solidFill>
                  <a:schemeClr val="lt1"/>
                </a:solidFill>
                <a:latin typeface="Calibri"/>
                <a:ea typeface="Calibri"/>
                <a:cs typeface="Calibri"/>
                <a:sym typeface="Calibri"/>
              </a:rPr>
              <a:t>एफएनएचडब्ल्यू उद्यम</a:t>
            </a:r>
            <a:endParaRPr b="1" i="0" sz="2400" u="none" cap="none" strike="noStrike">
              <a:solidFill>
                <a:schemeClr val="lt1"/>
              </a:solidFill>
              <a:latin typeface="Calibri"/>
              <a:ea typeface="Calibri"/>
              <a:cs typeface="Calibri"/>
              <a:sym typeface="Calibri"/>
            </a:endParaRPr>
          </a:p>
        </p:txBody>
      </p:sp>
      <p:sp>
        <p:nvSpPr>
          <p:cNvPr id="195" name="Google Shape;195;p7"/>
          <p:cNvSpPr/>
          <p:nvPr/>
        </p:nvSpPr>
        <p:spPr>
          <a:xfrm>
            <a:off x="1151154" y="2785692"/>
            <a:ext cx="658190" cy="658092"/>
          </a:xfrm>
          <a:custGeom>
            <a:rect b="b" l="l" r="r" t="t"/>
            <a:pathLst>
              <a:path extrusionOk="0" h="6708" w="6709">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dk1"/>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nvGrpSpPr>
          <p:cNvPr id="196" name="Google Shape;196;p7"/>
          <p:cNvGrpSpPr/>
          <p:nvPr/>
        </p:nvGrpSpPr>
        <p:grpSpPr>
          <a:xfrm>
            <a:off x="1138825" y="1729669"/>
            <a:ext cx="670519" cy="658092"/>
            <a:chOff x="590920" y="2274258"/>
            <a:chExt cx="720107" cy="720000"/>
          </a:xfrm>
        </p:grpSpPr>
        <p:sp>
          <p:nvSpPr>
            <p:cNvPr id="197" name="Google Shape;197;p7"/>
            <p:cNvSpPr/>
            <p:nvPr/>
          </p:nvSpPr>
          <p:spPr>
            <a:xfrm>
              <a:off x="590920" y="2274258"/>
              <a:ext cx="720107" cy="720000"/>
            </a:xfrm>
            <a:custGeom>
              <a:rect b="b" l="l" r="r" t="t"/>
              <a:pathLst>
                <a:path extrusionOk="0" h="6627" w="6628">
                  <a:moveTo>
                    <a:pt x="6628" y="5435"/>
                  </a:moveTo>
                  <a:lnTo>
                    <a:pt x="6628" y="0"/>
                  </a:lnTo>
                  <a:lnTo>
                    <a:pt x="0" y="0"/>
                  </a:lnTo>
                  <a:lnTo>
                    <a:pt x="0" y="5435"/>
                  </a:lnTo>
                  <a:lnTo>
                    <a:pt x="2061" y="5435"/>
                  </a:lnTo>
                  <a:lnTo>
                    <a:pt x="2061" y="6343"/>
                  </a:lnTo>
                  <a:lnTo>
                    <a:pt x="1118" y="6343"/>
                  </a:lnTo>
                  <a:lnTo>
                    <a:pt x="1118" y="6627"/>
                  </a:lnTo>
                  <a:lnTo>
                    <a:pt x="5508" y="6627"/>
                  </a:lnTo>
                  <a:lnTo>
                    <a:pt x="5508" y="6343"/>
                  </a:lnTo>
                  <a:lnTo>
                    <a:pt x="4565" y="6343"/>
                  </a:lnTo>
                  <a:lnTo>
                    <a:pt x="4565" y="5435"/>
                  </a:lnTo>
                  <a:lnTo>
                    <a:pt x="6628" y="5435"/>
                  </a:lnTo>
                  <a:close/>
                  <a:moveTo>
                    <a:pt x="282" y="282"/>
                  </a:moveTo>
                  <a:lnTo>
                    <a:pt x="6344" y="282"/>
                  </a:lnTo>
                  <a:lnTo>
                    <a:pt x="6344" y="5153"/>
                  </a:lnTo>
                  <a:lnTo>
                    <a:pt x="282" y="5153"/>
                  </a:lnTo>
                  <a:lnTo>
                    <a:pt x="282" y="282"/>
                  </a:lnTo>
                  <a:close/>
                  <a:moveTo>
                    <a:pt x="4283" y="6343"/>
                  </a:moveTo>
                  <a:lnTo>
                    <a:pt x="2343" y="6343"/>
                  </a:lnTo>
                  <a:lnTo>
                    <a:pt x="2343" y="5435"/>
                  </a:lnTo>
                  <a:lnTo>
                    <a:pt x="4283" y="5435"/>
                  </a:lnTo>
                  <a:lnTo>
                    <a:pt x="4283" y="6343"/>
                  </a:lnTo>
                  <a:close/>
                </a:path>
              </a:pathLst>
            </a:custGeom>
            <a:solidFill>
              <a:srgbClr val="548135"/>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198" name="Google Shape;198;p7"/>
            <p:cNvSpPr/>
            <p:nvPr/>
          </p:nvSpPr>
          <p:spPr>
            <a:xfrm>
              <a:off x="699566" y="2428536"/>
              <a:ext cx="191326" cy="315183"/>
            </a:xfrm>
            <a:custGeom>
              <a:rect b="b" l="l" r="r" t="t"/>
              <a:pathLst>
                <a:path extrusionOk="0" h="2901" w="1761">
                  <a:moveTo>
                    <a:pt x="1579" y="698"/>
                  </a:moveTo>
                  <a:lnTo>
                    <a:pt x="1579" y="698"/>
                  </a:lnTo>
                  <a:lnTo>
                    <a:pt x="1579" y="662"/>
                  </a:lnTo>
                  <a:lnTo>
                    <a:pt x="1575" y="626"/>
                  </a:lnTo>
                  <a:lnTo>
                    <a:pt x="1571" y="592"/>
                  </a:lnTo>
                  <a:lnTo>
                    <a:pt x="1565" y="558"/>
                  </a:lnTo>
                  <a:lnTo>
                    <a:pt x="1557" y="524"/>
                  </a:lnTo>
                  <a:lnTo>
                    <a:pt x="1549" y="490"/>
                  </a:lnTo>
                  <a:lnTo>
                    <a:pt x="1537" y="458"/>
                  </a:lnTo>
                  <a:lnTo>
                    <a:pt x="1525" y="426"/>
                  </a:lnTo>
                  <a:lnTo>
                    <a:pt x="1511" y="396"/>
                  </a:lnTo>
                  <a:lnTo>
                    <a:pt x="1495" y="366"/>
                  </a:lnTo>
                  <a:lnTo>
                    <a:pt x="1479" y="336"/>
                  </a:lnTo>
                  <a:lnTo>
                    <a:pt x="1461" y="308"/>
                  </a:lnTo>
                  <a:lnTo>
                    <a:pt x="1441" y="280"/>
                  </a:lnTo>
                  <a:lnTo>
                    <a:pt x="1419" y="254"/>
                  </a:lnTo>
                  <a:lnTo>
                    <a:pt x="1397" y="228"/>
                  </a:lnTo>
                  <a:lnTo>
                    <a:pt x="1375" y="204"/>
                  </a:lnTo>
                  <a:lnTo>
                    <a:pt x="1351" y="182"/>
                  </a:lnTo>
                  <a:lnTo>
                    <a:pt x="1325" y="160"/>
                  </a:lnTo>
                  <a:lnTo>
                    <a:pt x="1299" y="138"/>
                  </a:lnTo>
                  <a:lnTo>
                    <a:pt x="1271" y="118"/>
                  </a:lnTo>
                  <a:lnTo>
                    <a:pt x="1243" y="100"/>
                  </a:lnTo>
                  <a:lnTo>
                    <a:pt x="1213" y="84"/>
                  </a:lnTo>
                  <a:lnTo>
                    <a:pt x="1183" y="68"/>
                  </a:lnTo>
                  <a:lnTo>
                    <a:pt x="1153" y="54"/>
                  </a:lnTo>
                  <a:lnTo>
                    <a:pt x="1121" y="42"/>
                  </a:lnTo>
                  <a:lnTo>
                    <a:pt x="1089" y="30"/>
                  </a:lnTo>
                  <a:lnTo>
                    <a:pt x="1055" y="22"/>
                  </a:lnTo>
                  <a:lnTo>
                    <a:pt x="1021" y="14"/>
                  </a:lnTo>
                  <a:lnTo>
                    <a:pt x="987" y="8"/>
                  </a:lnTo>
                  <a:lnTo>
                    <a:pt x="953" y="4"/>
                  </a:lnTo>
                  <a:lnTo>
                    <a:pt x="917" y="0"/>
                  </a:lnTo>
                  <a:lnTo>
                    <a:pt x="881" y="0"/>
                  </a:lnTo>
                  <a:lnTo>
                    <a:pt x="881" y="0"/>
                  </a:lnTo>
                  <a:lnTo>
                    <a:pt x="845" y="0"/>
                  </a:lnTo>
                  <a:lnTo>
                    <a:pt x="809" y="4"/>
                  </a:lnTo>
                  <a:lnTo>
                    <a:pt x="775" y="8"/>
                  </a:lnTo>
                  <a:lnTo>
                    <a:pt x="741" y="14"/>
                  </a:lnTo>
                  <a:lnTo>
                    <a:pt x="707" y="22"/>
                  </a:lnTo>
                  <a:lnTo>
                    <a:pt x="673" y="30"/>
                  </a:lnTo>
                  <a:lnTo>
                    <a:pt x="640" y="42"/>
                  </a:lnTo>
                  <a:lnTo>
                    <a:pt x="608" y="54"/>
                  </a:lnTo>
                  <a:lnTo>
                    <a:pt x="578" y="68"/>
                  </a:lnTo>
                  <a:lnTo>
                    <a:pt x="548" y="84"/>
                  </a:lnTo>
                  <a:lnTo>
                    <a:pt x="518" y="100"/>
                  </a:lnTo>
                  <a:lnTo>
                    <a:pt x="490" y="118"/>
                  </a:lnTo>
                  <a:lnTo>
                    <a:pt x="462" y="138"/>
                  </a:lnTo>
                  <a:lnTo>
                    <a:pt x="436" y="160"/>
                  </a:lnTo>
                  <a:lnTo>
                    <a:pt x="410" y="182"/>
                  </a:lnTo>
                  <a:lnTo>
                    <a:pt x="386" y="204"/>
                  </a:lnTo>
                  <a:lnTo>
                    <a:pt x="364" y="228"/>
                  </a:lnTo>
                  <a:lnTo>
                    <a:pt x="342" y="254"/>
                  </a:lnTo>
                  <a:lnTo>
                    <a:pt x="320" y="280"/>
                  </a:lnTo>
                  <a:lnTo>
                    <a:pt x="302" y="308"/>
                  </a:lnTo>
                  <a:lnTo>
                    <a:pt x="282" y="336"/>
                  </a:lnTo>
                  <a:lnTo>
                    <a:pt x="266" y="366"/>
                  </a:lnTo>
                  <a:lnTo>
                    <a:pt x="250" y="396"/>
                  </a:lnTo>
                  <a:lnTo>
                    <a:pt x="236" y="426"/>
                  </a:lnTo>
                  <a:lnTo>
                    <a:pt x="224" y="458"/>
                  </a:lnTo>
                  <a:lnTo>
                    <a:pt x="214" y="490"/>
                  </a:lnTo>
                  <a:lnTo>
                    <a:pt x="204" y="524"/>
                  </a:lnTo>
                  <a:lnTo>
                    <a:pt x="196" y="558"/>
                  </a:lnTo>
                  <a:lnTo>
                    <a:pt x="190" y="592"/>
                  </a:lnTo>
                  <a:lnTo>
                    <a:pt x="186" y="626"/>
                  </a:lnTo>
                  <a:lnTo>
                    <a:pt x="182" y="662"/>
                  </a:lnTo>
                  <a:lnTo>
                    <a:pt x="182" y="698"/>
                  </a:lnTo>
                  <a:lnTo>
                    <a:pt x="182" y="948"/>
                  </a:lnTo>
                  <a:lnTo>
                    <a:pt x="0" y="948"/>
                  </a:lnTo>
                  <a:lnTo>
                    <a:pt x="0" y="2901"/>
                  </a:lnTo>
                  <a:lnTo>
                    <a:pt x="1761" y="2901"/>
                  </a:lnTo>
                  <a:lnTo>
                    <a:pt x="1761" y="948"/>
                  </a:lnTo>
                  <a:lnTo>
                    <a:pt x="1585" y="948"/>
                  </a:lnTo>
                  <a:lnTo>
                    <a:pt x="1579" y="698"/>
                  </a:lnTo>
                  <a:close/>
                  <a:moveTo>
                    <a:pt x="464" y="698"/>
                  </a:moveTo>
                  <a:lnTo>
                    <a:pt x="464" y="698"/>
                  </a:lnTo>
                  <a:lnTo>
                    <a:pt x="466" y="656"/>
                  </a:lnTo>
                  <a:lnTo>
                    <a:pt x="472" y="614"/>
                  </a:lnTo>
                  <a:lnTo>
                    <a:pt x="482" y="574"/>
                  </a:lnTo>
                  <a:lnTo>
                    <a:pt x="496" y="536"/>
                  </a:lnTo>
                  <a:lnTo>
                    <a:pt x="514" y="500"/>
                  </a:lnTo>
                  <a:lnTo>
                    <a:pt x="536" y="466"/>
                  </a:lnTo>
                  <a:lnTo>
                    <a:pt x="560" y="434"/>
                  </a:lnTo>
                  <a:lnTo>
                    <a:pt x="586" y="404"/>
                  </a:lnTo>
                  <a:lnTo>
                    <a:pt x="616" y="378"/>
                  </a:lnTo>
                  <a:lnTo>
                    <a:pt x="648" y="354"/>
                  </a:lnTo>
                  <a:lnTo>
                    <a:pt x="683" y="332"/>
                  </a:lnTo>
                  <a:lnTo>
                    <a:pt x="719" y="314"/>
                  </a:lnTo>
                  <a:lnTo>
                    <a:pt x="757" y="300"/>
                  </a:lnTo>
                  <a:lnTo>
                    <a:pt x="797" y="290"/>
                  </a:lnTo>
                  <a:lnTo>
                    <a:pt x="839" y="284"/>
                  </a:lnTo>
                  <a:lnTo>
                    <a:pt x="881" y="282"/>
                  </a:lnTo>
                  <a:lnTo>
                    <a:pt x="881" y="282"/>
                  </a:lnTo>
                  <a:lnTo>
                    <a:pt x="923" y="284"/>
                  </a:lnTo>
                  <a:lnTo>
                    <a:pt x="965" y="290"/>
                  </a:lnTo>
                  <a:lnTo>
                    <a:pt x="1005" y="300"/>
                  </a:lnTo>
                  <a:lnTo>
                    <a:pt x="1043" y="314"/>
                  </a:lnTo>
                  <a:lnTo>
                    <a:pt x="1079" y="332"/>
                  </a:lnTo>
                  <a:lnTo>
                    <a:pt x="1113" y="354"/>
                  </a:lnTo>
                  <a:lnTo>
                    <a:pt x="1145" y="378"/>
                  </a:lnTo>
                  <a:lnTo>
                    <a:pt x="1175" y="404"/>
                  </a:lnTo>
                  <a:lnTo>
                    <a:pt x="1201" y="434"/>
                  </a:lnTo>
                  <a:lnTo>
                    <a:pt x="1225" y="466"/>
                  </a:lnTo>
                  <a:lnTo>
                    <a:pt x="1247" y="502"/>
                  </a:lnTo>
                  <a:lnTo>
                    <a:pt x="1265" y="538"/>
                  </a:lnTo>
                  <a:lnTo>
                    <a:pt x="1279" y="576"/>
                  </a:lnTo>
                  <a:lnTo>
                    <a:pt x="1289" y="616"/>
                  </a:lnTo>
                  <a:lnTo>
                    <a:pt x="1295" y="658"/>
                  </a:lnTo>
                  <a:lnTo>
                    <a:pt x="1297" y="702"/>
                  </a:lnTo>
                  <a:lnTo>
                    <a:pt x="1303" y="948"/>
                  </a:lnTo>
                  <a:lnTo>
                    <a:pt x="464" y="948"/>
                  </a:lnTo>
                  <a:lnTo>
                    <a:pt x="464" y="698"/>
                  </a:lnTo>
                  <a:close/>
                  <a:moveTo>
                    <a:pt x="1479" y="2619"/>
                  </a:moveTo>
                  <a:lnTo>
                    <a:pt x="282" y="2619"/>
                  </a:lnTo>
                  <a:lnTo>
                    <a:pt x="282" y="1230"/>
                  </a:lnTo>
                  <a:lnTo>
                    <a:pt x="1479" y="1230"/>
                  </a:lnTo>
                  <a:lnTo>
                    <a:pt x="1479" y="2619"/>
                  </a:lnTo>
                  <a:close/>
                </a:path>
              </a:pathLst>
            </a:custGeom>
            <a:solidFill>
              <a:srgbClr val="548135"/>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199" name="Google Shape;199;p7"/>
            <p:cNvSpPr/>
            <p:nvPr/>
          </p:nvSpPr>
          <p:spPr>
            <a:xfrm>
              <a:off x="750413" y="2577816"/>
              <a:ext cx="89633" cy="120054"/>
            </a:xfrm>
            <a:custGeom>
              <a:rect b="b" l="l" r="r" t="t"/>
              <a:pathLst>
                <a:path extrusionOk="0" h="1105" w="825">
                  <a:moveTo>
                    <a:pt x="271" y="797"/>
                  </a:moveTo>
                  <a:lnTo>
                    <a:pt x="271" y="1105"/>
                  </a:lnTo>
                  <a:lnTo>
                    <a:pt x="555" y="1105"/>
                  </a:lnTo>
                  <a:lnTo>
                    <a:pt x="555" y="797"/>
                  </a:lnTo>
                  <a:lnTo>
                    <a:pt x="555" y="797"/>
                  </a:lnTo>
                  <a:lnTo>
                    <a:pt x="583" y="785"/>
                  </a:lnTo>
                  <a:lnTo>
                    <a:pt x="611" y="771"/>
                  </a:lnTo>
                  <a:lnTo>
                    <a:pt x="637" y="755"/>
                  </a:lnTo>
                  <a:lnTo>
                    <a:pt x="663" y="739"/>
                  </a:lnTo>
                  <a:lnTo>
                    <a:pt x="687" y="719"/>
                  </a:lnTo>
                  <a:lnTo>
                    <a:pt x="709" y="697"/>
                  </a:lnTo>
                  <a:lnTo>
                    <a:pt x="729" y="675"/>
                  </a:lnTo>
                  <a:lnTo>
                    <a:pt x="749" y="649"/>
                  </a:lnTo>
                  <a:lnTo>
                    <a:pt x="765" y="625"/>
                  </a:lnTo>
                  <a:lnTo>
                    <a:pt x="781" y="597"/>
                  </a:lnTo>
                  <a:lnTo>
                    <a:pt x="793" y="569"/>
                  </a:lnTo>
                  <a:lnTo>
                    <a:pt x="805" y="539"/>
                  </a:lnTo>
                  <a:lnTo>
                    <a:pt x="813" y="508"/>
                  </a:lnTo>
                  <a:lnTo>
                    <a:pt x="819" y="476"/>
                  </a:lnTo>
                  <a:lnTo>
                    <a:pt x="823" y="444"/>
                  </a:lnTo>
                  <a:lnTo>
                    <a:pt x="825" y="412"/>
                  </a:lnTo>
                  <a:lnTo>
                    <a:pt x="825" y="412"/>
                  </a:lnTo>
                  <a:lnTo>
                    <a:pt x="823" y="370"/>
                  </a:lnTo>
                  <a:lnTo>
                    <a:pt x="817" y="328"/>
                  </a:lnTo>
                  <a:lnTo>
                    <a:pt x="807" y="290"/>
                  </a:lnTo>
                  <a:lnTo>
                    <a:pt x="793" y="252"/>
                  </a:lnTo>
                  <a:lnTo>
                    <a:pt x="775" y="216"/>
                  </a:lnTo>
                  <a:lnTo>
                    <a:pt x="755" y="182"/>
                  </a:lnTo>
                  <a:lnTo>
                    <a:pt x="731" y="150"/>
                  </a:lnTo>
                  <a:lnTo>
                    <a:pt x="705" y="120"/>
                  </a:lnTo>
                  <a:lnTo>
                    <a:pt x="675" y="94"/>
                  </a:lnTo>
                  <a:lnTo>
                    <a:pt x="643" y="70"/>
                  </a:lnTo>
                  <a:lnTo>
                    <a:pt x="609" y="50"/>
                  </a:lnTo>
                  <a:lnTo>
                    <a:pt x="573" y="32"/>
                  </a:lnTo>
                  <a:lnTo>
                    <a:pt x="535" y="18"/>
                  </a:lnTo>
                  <a:lnTo>
                    <a:pt x="495" y="8"/>
                  </a:lnTo>
                  <a:lnTo>
                    <a:pt x="455" y="2"/>
                  </a:lnTo>
                  <a:lnTo>
                    <a:pt x="413" y="0"/>
                  </a:lnTo>
                  <a:lnTo>
                    <a:pt x="413" y="0"/>
                  </a:lnTo>
                  <a:lnTo>
                    <a:pt x="371" y="2"/>
                  </a:lnTo>
                  <a:lnTo>
                    <a:pt x="331" y="8"/>
                  </a:lnTo>
                  <a:lnTo>
                    <a:pt x="291" y="18"/>
                  </a:lnTo>
                  <a:lnTo>
                    <a:pt x="253" y="32"/>
                  </a:lnTo>
                  <a:lnTo>
                    <a:pt x="217" y="50"/>
                  </a:lnTo>
                  <a:lnTo>
                    <a:pt x="182" y="70"/>
                  </a:lnTo>
                  <a:lnTo>
                    <a:pt x="150" y="94"/>
                  </a:lnTo>
                  <a:lnTo>
                    <a:pt x="122" y="120"/>
                  </a:lnTo>
                  <a:lnTo>
                    <a:pt x="94" y="150"/>
                  </a:lnTo>
                  <a:lnTo>
                    <a:pt x="70" y="182"/>
                  </a:lnTo>
                  <a:lnTo>
                    <a:pt x="50" y="216"/>
                  </a:lnTo>
                  <a:lnTo>
                    <a:pt x="32" y="252"/>
                  </a:lnTo>
                  <a:lnTo>
                    <a:pt x="18" y="290"/>
                  </a:lnTo>
                  <a:lnTo>
                    <a:pt x="8" y="328"/>
                  </a:lnTo>
                  <a:lnTo>
                    <a:pt x="2" y="370"/>
                  </a:lnTo>
                  <a:lnTo>
                    <a:pt x="0" y="412"/>
                  </a:lnTo>
                  <a:lnTo>
                    <a:pt x="0" y="412"/>
                  </a:lnTo>
                  <a:lnTo>
                    <a:pt x="2" y="444"/>
                  </a:lnTo>
                  <a:lnTo>
                    <a:pt x="6" y="476"/>
                  </a:lnTo>
                  <a:lnTo>
                    <a:pt x="12" y="508"/>
                  </a:lnTo>
                  <a:lnTo>
                    <a:pt x="20" y="539"/>
                  </a:lnTo>
                  <a:lnTo>
                    <a:pt x="32" y="569"/>
                  </a:lnTo>
                  <a:lnTo>
                    <a:pt x="44" y="597"/>
                  </a:lnTo>
                  <a:lnTo>
                    <a:pt x="60" y="625"/>
                  </a:lnTo>
                  <a:lnTo>
                    <a:pt x="76" y="649"/>
                  </a:lnTo>
                  <a:lnTo>
                    <a:pt x="96" y="675"/>
                  </a:lnTo>
                  <a:lnTo>
                    <a:pt x="116" y="697"/>
                  </a:lnTo>
                  <a:lnTo>
                    <a:pt x="138" y="719"/>
                  </a:lnTo>
                  <a:lnTo>
                    <a:pt x="162" y="739"/>
                  </a:lnTo>
                  <a:lnTo>
                    <a:pt x="188" y="755"/>
                  </a:lnTo>
                  <a:lnTo>
                    <a:pt x="215" y="771"/>
                  </a:lnTo>
                  <a:lnTo>
                    <a:pt x="243" y="785"/>
                  </a:lnTo>
                  <a:lnTo>
                    <a:pt x="271" y="797"/>
                  </a:lnTo>
                  <a:lnTo>
                    <a:pt x="271" y="797"/>
                  </a:lnTo>
                  <a:close/>
                  <a:moveTo>
                    <a:pt x="413" y="282"/>
                  </a:moveTo>
                  <a:lnTo>
                    <a:pt x="413" y="282"/>
                  </a:lnTo>
                  <a:lnTo>
                    <a:pt x="427" y="284"/>
                  </a:lnTo>
                  <a:lnTo>
                    <a:pt x="439" y="286"/>
                  </a:lnTo>
                  <a:lnTo>
                    <a:pt x="451" y="288"/>
                  </a:lnTo>
                  <a:lnTo>
                    <a:pt x="463" y="292"/>
                  </a:lnTo>
                  <a:lnTo>
                    <a:pt x="475" y="298"/>
                  </a:lnTo>
                  <a:lnTo>
                    <a:pt x="485" y="304"/>
                  </a:lnTo>
                  <a:lnTo>
                    <a:pt x="505" y="320"/>
                  </a:lnTo>
                  <a:lnTo>
                    <a:pt x="521" y="340"/>
                  </a:lnTo>
                  <a:lnTo>
                    <a:pt x="527" y="350"/>
                  </a:lnTo>
                  <a:lnTo>
                    <a:pt x="533" y="362"/>
                  </a:lnTo>
                  <a:lnTo>
                    <a:pt x="537" y="374"/>
                  </a:lnTo>
                  <a:lnTo>
                    <a:pt x="539" y="386"/>
                  </a:lnTo>
                  <a:lnTo>
                    <a:pt x="541" y="398"/>
                  </a:lnTo>
                  <a:lnTo>
                    <a:pt x="543" y="412"/>
                  </a:lnTo>
                  <a:lnTo>
                    <a:pt x="543" y="412"/>
                  </a:lnTo>
                  <a:lnTo>
                    <a:pt x="541" y="424"/>
                  </a:lnTo>
                  <a:lnTo>
                    <a:pt x="539" y="438"/>
                  </a:lnTo>
                  <a:lnTo>
                    <a:pt x="537" y="450"/>
                  </a:lnTo>
                  <a:lnTo>
                    <a:pt x="533" y="462"/>
                  </a:lnTo>
                  <a:lnTo>
                    <a:pt x="527" y="474"/>
                  </a:lnTo>
                  <a:lnTo>
                    <a:pt x="521" y="484"/>
                  </a:lnTo>
                  <a:lnTo>
                    <a:pt x="505" y="502"/>
                  </a:lnTo>
                  <a:lnTo>
                    <a:pt x="485" y="518"/>
                  </a:lnTo>
                  <a:lnTo>
                    <a:pt x="475" y="527"/>
                  </a:lnTo>
                  <a:lnTo>
                    <a:pt x="463" y="531"/>
                  </a:lnTo>
                  <a:lnTo>
                    <a:pt x="451" y="535"/>
                  </a:lnTo>
                  <a:lnTo>
                    <a:pt x="439" y="539"/>
                  </a:lnTo>
                  <a:lnTo>
                    <a:pt x="427" y="541"/>
                  </a:lnTo>
                  <a:lnTo>
                    <a:pt x="413" y="541"/>
                  </a:lnTo>
                  <a:lnTo>
                    <a:pt x="413" y="541"/>
                  </a:lnTo>
                  <a:lnTo>
                    <a:pt x="399" y="541"/>
                  </a:lnTo>
                  <a:lnTo>
                    <a:pt x="387" y="539"/>
                  </a:lnTo>
                  <a:lnTo>
                    <a:pt x="375" y="535"/>
                  </a:lnTo>
                  <a:lnTo>
                    <a:pt x="363" y="531"/>
                  </a:lnTo>
                  <a:lnTo>
                    <a:pt x="351" y="527"/>
                  </a:lnTo>
                  <a:lnTo>
                    <a:pt x="341" y="518"/>
                  </a:lnTo>
                  <a:lnTo>
                    <a:pt x="321" y="502"/>
                  </a:lnTo>
                  <a:lnTo>
                    <a:pt x="307" y="484"/>
                  </a:lnTo>
                  <a:lnTo>
                    <a:pt x="299" y="474"/>
                  </a:lnTo>
                  <a:lnTo>
                    <a:pt x="295" y="462"/>
                  </a:lnTo>
                  <a:lnTo>
                    <a:pt x="289" y="450"/>
                  </a:lnTo>
                  <a:lnTo>
                    <a:pt x="287" y="438"/>
                  </a:lnTo>
                  <a:lnTo>
                    <a:pt x="285" y="424"/>
                  </a:lnTo>
                  <a:lnTo>
                    <a:pt x="283" y="412"/>
                  </a:lnTo>
                  <a:lnTo>
                    <a:pt x="283" y="412"/>
                  </a:lnTo>
                  <a:lnTo>
                    <a:pt x="285" y="398"/>
                  </a:lnTo>
                  <a:lnTo>
                    <a:pt x="287" y="386"/>
                  </a:lnTo>
                  <a:lnTo>
                    <a:pt x="289" y="374"/>
                  </a:lnTo>
                  <a:lnTo>
                    <a:pt x="295" y="362"/>
                  </a:lnTo>
                  <a:lnTo>
                    <a:pt x="299" y="350"/>
                  </a:lnTo>
                  <a:lnTo>
                    <a:pt x="307" y="340"/>
                  </a:lnTo>
                  <a:lnTo>
                    <a:pt x="321" y="320"/>
                  </a:lnTo>
                  <a:lnTo>
                    <a:pt x="341" y="304"/>
                  </a:lnTo>
                  <a:lnTo>
                    <a:pt x="351" y="298"/>
                  </a:lnTo>
                  <a:lnTo>
                    <a:pt x="363" y="292"/>
                  </a:lnTo>
                  <a:lnTo>
                    <a:pt x="375" y="288"/>
                  </a:lnTo>
                  <a:lnTo>
                    <a:pt x="387" y="286"/>
                  </a:lnTo>
                  <a:lnTo>
                    <a:pt x="399" y="284"/>
                  </a:lnTo>
                  <a:lnTo>
                    <a:pt x="413" y="282"/>
                  </a:lnTo>
                  <a:lnTo>
                    <a:pt x="413" y="282"/>
                  </a:lnTo>
                  <a:close/>
                </a:path>
              </a:pathLst>
            </a:custGeom>
            <a:solidFill>
              <a:srgbClr val="548135"/>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200" name="Google Shape;200;p7"/>
            <p:cNvSpPr/>
            <p:nvPr/>
          </p:nvSpPr>
          <p:spPr>
            <a:xfrm>
              <a:off x="928049" y="2466780"/>
              <a:ext cx="226962" cy="186763"/>
            </a:xfrm>
            <a:custGeom>
              <a:rect b="b" l="l" r="r" t="t"/>
              <a:pathLst>
                <a:path extrusionOk="0" h="1719" w="2089">
                  <a:moveTo>
                    <a:pt x="1818" y="796"/>
                  </a:moveTo>
                  <a:lnTo>
                    <a:pt x="1818" y="796"/>
                  </a:lnTo>
                  <a:lnTo>
                    <a:pt x="1846" y="784"/>
                  </a:lnTo>
                  <a:lnTo>
                    <a:pt x="1875" y="770"/>
                  </a:lnTo>
                  <a:lnTo>
                    <a:pt x="1903" y="754"/>
                  </a:lnTo>
                  <a:lnTo>
                    <a:pt x="1927" y="738"/>
                  </a:lnTo>
                  <a:lnTo>
                    <a:pt x="1951" y="718"/>
                  </a:lnTo>
                  <a:lnTo>
                    <a:pt x="1973" y="696"/>
                  </a:lnTo>
                  <a:lnTo>
                    <a:pt x="1995" y="674"/>
                  </a:lnTo>
                  <a:lnTo>
                    <a:pt x="2013" y="648"/>
                  </a:lnTo>
                  <a:lnTo>
                    <a:pt x="2031" y="624"/>
                  </a:lnTo>
                  <a:lnTo>
                    <a:pt x="2045" y="596"/>
                  </a:lnTo>
                  <a:lnTo>
                    <a:pt x="2059" y="568"/>
                  </a:lnTo>
                  <a:lnTo>
                    <a:pt x="2069" y="538"/>
                  </a:lnTo>
                  <a:lnTo>
                    <a:pt x="2077" y="508"/>
                  </a:lnTo>
                  <a:lnTo>
                    <a:pt x="2085" y="476"/>
                  </a:lnTo>
                  <a:lnTo>
                    <a:pt x="2087" y="444"/>
                  </a:lnTo>
                  <a:lnTo>
                    <a:pt x="2089" y="412"/>
                  </a:lnTo>
                  <a:lnTo>
                    <a:pt x="2089" y="412"/>
                  </a:lnTo>
                  <a:lnTo>
                    <a:pt x="2087" y="370"/>
                  </a:lnTo>
                  <a:lnTo>
                    <a:pt x="2081" y="328"/>
                  </a:lnTo>
                  <a:lnTo>
                    <a:pt x="2071" y="290"/>
                  </a:lnTo>
                  <a:lnTo>
                    <a:pt x="2057" y="252"/>
                  </a:lnTo>
                  <a:lnTo>
                    <a:pt x="2039" y="216"/>
                  </a:lnTo>
                  <a:lnTo>
                    <a:pt x="2019" y="182"/>
                  </a:lnTo>
                  <a:lnTo>
                    <a:pt x="1995" y="150"/>
                  </a:lnTo>
                  <a:lnTo>
                    <a:pt x="1969" y="120"/>
                  </a:lnTo>
                  <a:lnTo>
                    <a:pt x="1939" y="94"/>
                  </a:lnTo>
                  <a:lnTo>
                    <a:pt x="1907" y="70"/>
                  </a:lnTo>
                  <a:lnTo>
                    <a:pt x="1873" y="50"/>
                  </a:lnTo>
                  <a:lnTo>
                    <a:pt x="1836" y="32"/>
                  </a:lnTo>
                  <a:lnTo>
                    <a:pt x="1798" y="18"/>
                  </a:lnTo>
                  <a:lnTo>
                    <a:pt x="1760" y="8"/>
                  </a:lnTo>
                  <a:lnTo>
                    <a:pt x="1718" y="2"/>
                  </a:lnTo>
                  <a:lnTo>
                    <a:pt x="1676" y="0"/>
                  </a:lnTo>
                  <a:lnTo>
                    <a:pt x="1676" y="0"/>
                  </a:lnTo>
                  <a:lnTo>
                    <a:pt x="1634" y="2"/>
                  </a:lnTo>
                  <a:lnTo>
                    <a:pt x="1594" y="8"/>
                  </a:lnTo>
                  <a:lnTo>
                    <a:pt x="1554" y="18"/>
                  </a:lnTo>
                  <a:lnTo>
                    <a:pt x="1516" y="32"/>
                  </a:lnTo>
                  <a:lnTo>
                    <a:pt x="1480" y="50"/>
                  </a:lnTo>
                  <a:lnTo>
                    <a:pt x="1446" y="70"/>
                  </a:lnTo>
                  <a:lnTo>
                    <a:pt x="1414" y="94"/>
                  </a:lnTo>
                  <a:lnTo>
                    <a:pt x="1386" y="120"/>
                  </a:lnTo>
                  <a:lnTo>
                    <a:pt x="1358" y="150"/>
                  </a:lnTo>
                  <a:lnTo>
                    <a:pt x="1336" y="182"/>
                  </a:lnTo>
                  <a:lnTo>
                    <a:pt x="1314" y="216"/>
                  </a:lnTo>
                  <a:lnTo>
                    <a:pt x="1298" y="252"/>
                  </a:lnTo>
                  <a:lnTo>
                    <a:pt x="1284" y="290"/>
                  </a:lnTo>
                  <a:lnTo>
                    <a:pt x="1274" y="328"/>
                  </a:lnTo>
                  <a:lnTo>
                    <a:pt x="1266" y="370"/>
                  </a:lnTo>
                  <a:lnTo>
                    <a:pt x="1264" y="412"/>
                  </a:lnTo>
                  <a:lnTo>
                    <a:pt x="1264" y="412"/>
                  </a:lnTo>
                  <a:lnTo>
                    <a:pt x="1266" y="444"/>
                  </a:lnTo>
                  <a:lnTo>
                    <a:pt x="1270" y="476"/>
                  </a:lnTo>
                  <a:lnTo>
                    <a:pt x="1276" y="508"/>
                  </a:lnTo>
                  <a:lnTo>
                    <a:pt x="1284" y="538"/>
                  </a:lnTo>
                  <a:lnTo>
                    <a:pt x="1296" y="568"/>
                  </a:lnTo>
                  <a:lnTo>
                    <a:pt x="1308" y="596"/>
                  </a:lnTo>
                  <a:lnTo>
                    <a:pt x="1324" y="624"/>
                  </a:lnTo>
                  <a:lnTo>
                    <a:pt x="1342" y="648"/>
                  </a:lnTo>
                  <a:lnTo>
                    <a:pt x="1360" y="674"/>
                  </a:lnTo>
                  <a:lnTo>
                    <a:pt x="1380" y="696"/>
                  </a:lnTo>
                  <a:lnTo>
                    <a:pt x="1402" y="718"/>
                  </a:lnTo>
                  <a:lnTo>
                    <a:pt x="1426" y="738"/>
                  </a:lnTo>
                  <a:lnTo>
                    <a:pt x="1452" y="754"/>
                  </a:lnTo>
                  <a:lnTo>
                    <a:pt x="1478" y="770"/>
                  </a:lnTo>
                  <a:lnTo>
                    <a:pt x="1506" y="784"/>
                  </a:lnTo>
                  <a:lnTo>
                    <a:pt x="1536" y="796"/>
                  </a:lnTo>
                  <a:lnTo>
                    <a:pt x="1536" y="1436"/>
                  </a:lnTo>
                  <a:lnTo>
                    <a:pt x="0" y="1436"/>
                  </a:lnTo>
                  <a:lnTo>
                    <a:pt x="0" y="1719"/>
                  </a:lnTo>
                  <a:lnTo>
                    <a:pt x="1818" y="1719"/>
                  </a:lnTo>
                  <a:lnTo>
                    <a:pt x="1818" y="796"/>
                  </a:lnTo>
                  <a:close/>
                  <a:moveTo>
                    <a:pt x="1676" y="282"/>
                  </a:moveTo>
                  <a:lnTo>
                    <a:pt x="1676" y="282"/>
                  </a:lnTo>
                  <a:lnTo>
                    <a:pt x="1690" y="284"/>
                  </a:lnTo>
                  <a:lnTo>
                    <a:pt x="1702" y="286"/>
                  </a:lnTo>
                  <a:lnTo>
                    <a:pt x="1714" y="288"/>
                  </a:lnTo>
                  <a:lnTo>
                    <a:pt x="1726" y="292"/>
                  </a:lnTo>
                  <a:lnTo>
                    <a:pt x="1738" y="298"/>
                  </a:lnTo>
                  <a:lnTo>
                    <a:pt x="1748" y="304"/>
                  </a:lnTo>
                  <a:lnTo>
                    <a:pt x="1768" y="320"/>
                  </a:lnTo>
                  <a:lnTo>
                    <a:pt x="1784" y="340"/>
                  </a:lnTo>
                  <a:lnTo>
                    <a:pt x="1790" y="350"/>
                  </a:lnTo>
                  <a:lnTo>
                    <a:pt x="1796" y="362"/>
                  </a:lnTo>
                  <a:lnTo>
                    <a:pt x="1800" y="374"/>
                  </a:lnTo>
                  <a:lnTo>
                    <a:pt x="1804" y="386"/>
                  </a:lnTo>
                  <a:lnTo>
                    <a:pt x="1806" y="398"/>
                  </a:lnTo>
                  <a:lnTo>
                    <a:pt x="1806" y="412"/>
                  </a:lnTo>
                  <a:lnTo>
                    <a:pt x="1806" y="412"/>
                  </a:lnTo>
                  <a:lnTo>
                    <a:pt x="1806" y="424"/>
                  </a:lnTo>
                  <a:lnTo>
                    <a:pt x="1804" y="438"/>
                  </a:lnTo>
                  <a:lnTo>
                    <a:pt x="1800" y="450"/>
                  </a:lnTo>
                  <a:lnTo>
                    <a:pt x="1796" y="462"/>
                  </a:lnTo>
                  <a:lnTo>
                    <a:pt x="1790" y="474"/>
                  </a:lnTo>
                  <a:lnTo>
                    <a:pt x="1784" y="484"/>
                  </a:lnTo>
                  <a:lnTo>
                    <a:pt x="1768" y="502"/>
                  </a:lnTo>
                  <a:lnTo>
                    <a:pt x="1748" y="518"/>
                  </a:lnTo>
                  <a:lnTo>
                    <a:pt x="1738" y="526"/>
                  </a:lnTo>
                  <a:lnTo>
                    <a:pt x="1726" y="530"/>
                  </a:lnTo>
                  <a:lnTo>
                    <a:pt x="1714" y="534"/>
                  </a:lnTo>
                  <a:lnTo>
                    <a:pt x="1702" y="538"/>
                  </a:lnTo>
                  <a:lnTo>
                    <a:pt x="1690" y="540"/>
                  </a:lnTo>
                  <a:lnTo>
                    <a:pt x="1676" y="540"/>
                  </a:lnTo>
                  <a:lnTo>
                    <a:pt x="1676" y="540"/>
                  </a:lnTo>
                  <a:lnTo>
                    <a:pt x="1664" y="540"/>
                  </a:lnTo>
                  <a:lnTo>
                    <a:pt x="1650" y="538"/>
                  </a:lnTo>
                  <a:lnTo>
                    <a:pt x="1638" y="534"/>
                  </a:lnTo>
                  <a:lnTo>
                    <a:pt x="1626" y="530"/>
                  </a:lnTo>
                  <a:lnTo>
                    <a:pt x="1616" y="526"/>
                  </a:lnTo>
                  <a:lnTo>
                    <a:pt x="1604" y="518"/>
                  </a:lnTo>
                  <a:lnTo>
                    <a:pt x="1586" y="502"/>
                  </a:lnTo>
                  <a:lnTo>
                    <a:pt x="1570" y="484"/>
                  </a:lnTo>
                  <a:lnTo>
                    <a:pt x="1564" y="474"/>
                  </a:lnTo>
                  <a:lnTo>
                    <a:pt x="1558" y="462"/>
                  </a:lnTo>
                  <a:lnTo>
                    <a:pt x="1554" y="450"/>
                  </a:lnTo>
                  <a:lnTo>
                    <a:pt x="1550" y="438"/>
                  </a:lnTo>
                  <a:lnTo>
                    <a:pt x="1548" y="424"/>
                  </a:lnTo>
                  <a:lnTo>
                    <a:pt x="1548" y="412"/>
                  </a:lnTo>
                  <a:lnTo>
                    <a:pt x="1548" y="412"/>
                  </a:lnTo>
                  <a:lnTo>
                    <a:pt x="1548" y="398"/>
                  </a:lnTo>
                  <a:lnTo>
                    <a:pt x="1550" y="386"/>
                  </a:lnTo>
                  <a:lnTo>
                    <a:pt x="1554" y="374"/>
                  </a:lnTo>
                  <a:lnTo>
                    <a:pt x="1558" y="362"/>
                  </a:lnTo>
                  <a:lnTo>
                    <a:pt x="1564" y="350"/>
                  </a:lnTo>
                  <a:lnTo>
                    <a:pt x="1570" y="340"/>
                  </a:lnTo>
                  <a:lnTo>
                    <a:pt x="1586" y="320"/>
                  </a:lnTo>
                  <a:lnTo>
                    <a:pt x="1604" y="304"/>
                  </a:lnTo>
                  <a:lnTo>
                    <a:pt x="1616" y="298"/>
                  </a:lnTo>
                  <a:lnTo>
                    <a:pt x="1626" y="292"/>
                  </a:lnTo>
                  <a:lnTo>
                    <a:pt x="1638" y="288"/>
                  </a:lnTo>
                  <a:lnTo>
                    <a:pt x="1650" y="286"/>
                  </a:lnTo>
                  <a:lnTo>
                    <a:pt x="1664" y="284"/>
                  </a:lnTo>
                  <a:lnTo>
                    <a:pt x="1676" y="282"/>
                  </a:lnTo>
                  <a:lnTo>
                    <a:pt x="1676" y="282"/>
                  </a:lnTo>
                  <a:close/>
                </a:path>
              </a:pathLst>
            </a:custGeom>
            <a:solidFill>
              <a:srgbClr val="548135"/>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201" name="Google Shape;201;p7"/>
            <p:cNvSpPr/>
            <p:nvPr/>
          </p:nvSpPr>
          <p:spPr>
            <a:xfrm>
              <a:off x="928049" y="2570863"/>
              <a:ext cx="311054" cy="164382"/>
            </a:xfrm>
            <a:custGeom>
              <a:rect b="b" l="l" r="r" t="t"/>
              <a:pathLst>
                <a:path extrusionOk="0" h="1513" w="2863">
                  <a:moveTo>
                    <a:pt x="2451" y="0"/>
                  </a:moveTo>
                  <a:lnTo>
                    <a:pt x="2451" y="0"/>
                  </a:lnTo>
                  <a:lnTo>
                    <a:pt x="2409" y="2"/>
                  </a:lnTo>
                  <a:lnTo>
                    <a:pt x="2369" y="8"/>
                  </a:lnTo>
                  <a:lnTo>
                    <a:pt x="2329" y="18"/>
                  </a:lnTo>
                  <a:lnTo>
                    <a:pt x="2291" y="32"/>
                  </a:lnTo>
                  <a:lnTo>
                    <a:pt x="2255" y="50"/>
                  </a:lnTo>
                  <a:lnTo>
                    <a:pt x="2221" y="70"/>
                  </a:lnTo>
                  <a:lnTo>
                    <a:pt x="2191" y="94"/>
                  </a:lnTo>
                  <a:lnTo>
                    <a:pt x="2161" y="120"/>
                  </a:lnTo>
                  <a:lnTo>
                    <a:pt x="2135" y="150"/>
                  </a:lnTo>
                  <a:lnTo>
                    <a:pt x="2111" y="182"/>
                  </a:lnTo>
                  <a:lnTo>
                    <a:pt x="2091" y="216"/>
                  </a:lnTo>
                  <a:lnTo>
                    <a:pt x="2073" y="252"/>
                  </a:lnTo>
                  <a:lnTo>
                    <a:pt x="2059" y="290"/>
                  </a:lnTo>
                  <a:lnTo>
                    <a:pt x="2049" y="328"/>
                  </a:lnTo>
                  <a:lnTo>
                    <a:pt x="2043" y="370"/>
                  </a:lnTo>
                  <a:lnTo>
                    <a:pt x="2041" y="412"/>
                  </a:lnTo>
                  <a:lnTo>
                    <a:pt x="2041" y="412"/>
                  </a:lnTo>
                  <a:lnTo>
                    <a:pt x="2041" y="442"/>
                  </a:lnTo>
                  <a:lnTo>
                    <a:pt x="2045" y="474"/>
                  </a:lnTo>
                  <a:lnTo>
                    <a:pt x="2051" y="504"/>
                  </a:lnTo>
                  <a:lnTo>
                    <a:pt x="2059" y="532"/>
                  </a:lnTo>
                  <a:lnTo>
                    <a:pt x="2069" y="560"/>
                  </a:lnTo>
                  <a:lnTo>
                    <a:pt x="2081" y="589"/>
                  </a:lnTo>
                  <a:lnTo>
                    <a:pt x="2093" y="615"/>
                  </a:lnTo>
                  <a:lnTo>
                    <a:pt x="2109" y="641"/>
                  </a:lnTo>
                  <a:lnTo>
                    <a:pt x="2127" y="663"/>
                  </a:lnTo>
                  <a:lnTo>
                    <a:pt x="2145" y="687"/>
                  </a:lnTo>
                  <a:lnTo>
                    <a:pt x="2165" y="707"/>
                  </a:lnTo>
                  <a:lnTo>
                    <a:pt x="2187" y="727"/>
                  </a:lnTo>
                  <a:lnTo>
                    <a:pt x="2211" y="745"/>
                  </a:lnTo>
                  <a:lnTo>
                    <a:pt x="2235" y="761"/>
                  </a:lnTo>
                  <a:lnTo>
                    <a:pt x="2261" y="777"/>
                  </a:lnTo>
                  <a:lnTo>
                    <a:pt x="2287" y="789"/>
                  </a:lnTo>
                  <a:lnTo>
                    <a:pt x="2287" y="1229"/>
                  </a:lnTo>
                  <a:lnTo>
                    <a:pt x="0" y="1229"/>
                  </a:lnTo>
                  <a:lnTo>
                    <a:pt x="0" y="1513"/>
                  </a:lnTo>
                  <a:lnTo>
                    <a:pt x="2569" y="1513"/>
                  </a:lnTo>
                  <a:lnTo>
                    <a:pt x="2569" y="805"/>
                  </a:lnTo>
                  <a:lnTo>
                    <a:pt x="2569" y="805"/>
                  </a:lnTo>
                  <a:lnTo>
                    <a:pt x="2601" y="795"/>
                  </a:lnTo>
                  <a:lnTo>
                    <a:pt x="2631" y="781"/>
                  </a:lnTo>
                  <a:lnTo>
                    <a:pt x="2659" y="767"/>
                  </a:lnTo>
                  <a:lnTo>
                    <a:pt x="2687" y="749"/>
                  </a:lnTo>
                  <a:lnTo>
                    <a:pt x="2713" y="729"/>
                  </a:lnTo>
                  <a:lnTo>
                    <a:pt x="2737" y="707"/>
                  </a:lnTo>
                  <a:lnTo>
                    <a:pt x="2759" y="685"/>
                  </a:lnTo>
                  <a:lnTo>
                    <a:pt x="2781" y="659"/>
                  </a:lnTo>
                  <a:lnTo>
                    <a:pt x="2799" y="633"/>
                  </a:lnTo>
                  <a:lnTo>
                    <a:pt x="2815" y="605"/>
                  </a:lnTo>
                  <a:lnTo>
                    <a:pt x="2829" y="574"/>
                  </a:lnTo>
                  <a:lnTo>
                    <a:pt x="2841" y="544"/>
                  </a:lnTo>
                  <a:lnTo>
                    <a:pt x="2851" y="512"/>
                  </a:lnTo>
                  <a:lnTo>
                    <a:pt x="2859" y="480"/>
                  </a:lnTo>
                  <a:lnTo>
                    <a:pt x="2863" y="446"/>
                  </a:lnTo>
                  <a:lnTo>
                    <a:pt x="2863" y="412"/>
                  </a:lnTo>
                  <a:lnTo>
                    <a:pt x="2863" y="412"/>
                  </a:lnTo>
                  <a:lnTo>
                    <a:pt x="2861" y="370"/>
                  </a:lnTo>
                  <a:lnTo>
                    <a:pt x="2855" y="328"/>
                  </a:lnTo>
                  <a:lnTo>
                    <a:pt x="2845" y="290"/>
                  </a:lnTo>
                  <a:lnTo>
                    <a:pt x="2831" y="252"/>
                  </a:lnTo>
                  <a:lnTo>
                    <a:pt x="2813" y="216"/>
                  </a:lnTo>
                  <a:lnTo>
                    <a:pt x="2793" y="182"/>
                  </a:lnTo>
                  <a:lnTo>
                    <a:pt x="2769" y="150"/>
                  </a:lnTo>
                  <a:lnTo>
                    <a:pt x="2743" y="120"/>
                  </a:lnTo>
                  <a:lnTo>
                    <a:pt x="2713" y="94"/>
                  </a:lnTo>
                  <a:lnTo>
                    <a:pt x="2683" y="70"/>
                  </a:lnTo>
                  <a:lnTo>
                    <a:pt x="2649" y="50"/>
                  </a:lnTo>
                  <a:lnTo>
                    <a:pt x="2613" y="32"/>
                  </a:lnTo>
                  <a:lnTo>
                    <a:pt x="2575" y="18"/>
                  </a:lnTo>
                  <a:lnTo>
                    <a:pt x="2535" y="8"/>
                  </a:lnTo>
                  <a:lnTo>
                    <a:pt x="2495" y="2"/>
                  </a:lnTo>
                  <a:lnTo>
                    <a:pt x="2451" y="0"/>
                  </a:lnTo>
                  <a:lnTo>
                    <a:pt x="2451" y="0"/>
                  </a:lnTo>
                  <a:close/>
                  <a:moveTo>
                    <a:pt x="2451" y="540"/>
                  </a:moveTo>
                  <a:lnTo>
                    <a:pt x="2451" y="540"/>
                  </a:lnTo>
                  <a:lnTo>
                    <a:pt x="2439" y="540"/>
                  </a:lnTo>
                  <a:lnTo>
                    <a:pt x="2425" y="538"/>
                  </a:lnTo>
                  <a:lnTo>
                    <a:pt x="2413" y="536"/>
                  </a:lnTo>
                  <a:lnTo>
                    <a:pt x="2401" y="530"/>
                  </a:lnTo>
                  <a:lnTo>
                    <a:pt x="2391" y="526"/>
                  </a:lnTo>
                  <a:lnTo>
                    <a:pt x="2379" y="518"/>
                  </a:lnTo>
                  <a:lnTo>
                    <a:pt x="2361" y="504"/>
                  </a:lnTo>
                  <a:lnTo>
                    <a:pt x="2345" y="484"/>
                  </a:lnTo>
                  <a:lnTo>
                    <a:pt x="2339" y="474"/>
                  </a:lnTo>
                  <a:lnTo>
                    <a:pt x="2333" y="462"/>
                  </a:lnTo>
                  <a:lnTo>
                    <a:pt x="2329" y="450"/>
                  </a:lnTo>
                  <a:lnTo>
                    <a:pt x="2325" y="438"/>
                  </a:lnTo>
                  <a:lnTo>
                    <a:pt x="2323" y="424"/>
                  </a:lnTo>
                  <a:lnTo>
                    <a:pt x="2323" y="412"/>
                  </a:lnTo>
                  <a:lnTo>
                    <a:pt x="2323" y="412"/>
                  </a:lnTo>
                  <a:lnTo>
                    <a:pt x="2323" y="398"/>
                  </a:lnTo>
                  <a:lnTo>
                    <a:pt x="2325" y="386"/>
                  </a:lnTo>
                  <a:lnTo>
                    <a:pt x="2329" y="374"/>
                  </a:lnTo>
                  <a:lnTo>
                    <a:pt x="2333" y="362"/>
                  </a:lnTo>
                  <a:lnTo>
                    <a:pt x="2339" y="350"/>
                  </a:lnTo>
                  <a:lnTo>
                    <a:pt x="2345" y="340"/>
                  </a:lnTo>
                  <a:lnTo>
                    <a:pt x="2361" y="320"/>
                  </a:lnTo>
                  <a:lnTo>
                    <a:pt x="2379" y="304"/>
                  </a:lnTo>
                  <a:lnTo>
                    <a:pt x="2391" y="298"/>
                  </a:lnTo>
                  <a:lnTo>
                    <a:pt x="2401" y="292"/>
                  </a:lnTo>
                  <a:lnTo>
                    <a:pt x="2413" y="288"/>
                  </a:lnTo>
                  <a:lnTo>
                    <a:pt x="2425" y="286"/>
                  </a:lnTo>
                  <a:lnTo>
                    <a:pt x="2439" y="284"/>
                  </a:lnTo>
                  <a:lnTo>
                    <a:pt x="2451" y="282"/>
                  </a:lnTo>
                  <a:lnTo>
                    <a:pt x="2451" y="282"/>
                  </a:lnTo>
                  <a:lnTo>
                    <a:pt x="2465" y="284"/>
                  </a:lnTo>
                  <a:lnTo>
                    <a:pt x="2477" y="286"/>
                  </a:lnTo>
                  <a:lnTo>
                    <a:pt x="2491" y="288"/>
                  </a:lnTo>
                  <a:lnTo>
                    <a:pt x="2503" y="292"/>
                  </a:lnTo>
                  <a:lnTo>
                    <a:pt x="2513" y="298"/>
                  </a:lnTo>
                  <a:lnTo>
                    <a:pt x="2525" y="304"/>
                  </a:lnTo>
                  <a:lnTo>
                    <a:pt x="2543" y="320"/>
                  </a:lnTo>
                  <a:lnTo>
                    <a:pt x="2559" y="340"/>
                  </a:lnTo>
                  <a:lnTo>
                    <a:pt x="2565" y="350"/>
                  </a:lnTo>
                  <a:lnTo>
                    <a:pt x="2571" y="362"/>
                  </a:lnTo>
                  <a:lnTo>
                    <a:pt x="2575" y="374"/>
                  </a:lnTo>
                  <a:lnTo>
                    <a:pt x="2579" y="386"/>
                  </a:lnTo>
                  <a:lnTo>
                    <a:pt x="2581" y="398"/>
                  </a:lnTo>
                  <a:lnTo>
                    <a:pt x="2581" y="412"/>
                  </a:lnTo>
                  <a:lnTo>
                    <a:pt x="2581" y="412"/>
                  </a:lnTo>
                  <a:lnTo>
                    <a:pt x="2581" y="424"/>
                  </a:lnTo>
                  <a:lnTo>
                    <a:pt x="2579" y="438"/>
                  </a:lnTo>
                  <a:lnTo>
                    <a:pt x="2575" y="450"/>
                  </a:lnTo>
                  <a:lnTo>
                    <a:pt x="2571" y="462"/>
                  </a:lnTo>
                  <a:lnTo>
                    <a:pt x="2565" y="474"/>
                  </a:lnTo>
                  <a:lnTo>
                    <a:pt x="2559" y="484"/>
                  </a:lnTo>
                  <a:lnTo>
                    <a:pt x="2543" y="504"/>
                  </a:lnTo>
                  <a:lnTo>
                    <a:pt x="2525" y="518"/>
                  </a:lnTo>
                  <a:lnTo>
                    <a:pt x="2513" y="526"/>
                  </a:lnTo>
                  <a:lnTo>
                    <a:pt x="2503" y="530"/>
                  </a:lnTo>
                  <a:lnTo>
                    <a:pt x="2491" y="536"/>
                  </a:lnTo>
                  <a:lnTo>
                    <a:pt x="2477" y="538"/>
                  </a:lnTo>
                  <a:lnTo>
                    <a:pt x="2465" y="540"/>
                  </a:lnTo>
                  <a:lnTo>
                    <a:pt x="2451" y="540"/>
                  </a:lnTo>
                  <a:lnTo>
                    <a:pt x="2451" y="540"/>
                  </a:lnTo>
                  <a:close/>
                </a:path>
              </a:pathLst>
            </a:custGeom>
            <a:solidFill>
              <a:srgbClr val="548135"/>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grpSp>
        <p:nvGrpSpPr>
          <p:cNvPr id="202" name="Google Shape;202;p7"/>
          <p:cNvGrpSpPr/>
          <p:nvPr/>
        </p:nvGrpSpPr>
        <p:grpSpPr>
          <a:xfrm>
            <a:off x="1151154" y="3969822"/>
            <a:ext cx="658191" cy="658092"/>
            <a:chOff x="4325112" y="2272755"/>
            <a:chExt cx="720108" cy="720000"/>
          </a:xfrm>
        </p:grpSpPr>
        <p:sp>
          <p:nvSpPr>
            <p:cNvPr id="203" name="Google Shape;203;p7"/>
            <p:cNvSpPr/>
            <p:nvPr/>
          </p:nvSpPr>
          <p:spPr>
            <a:xfrm>
              <a:off x="4325112" y="2272755"/>
              <a:ext cx="720108" cy="720000"/>
            </a:xfrm>
            <a:custGeom>
              <a:rect b="b" l="l" r="r" t="t"/>
              <a:pathLst>
                <a:path extrusionOk="0" h="6695" w="6696">
                  <a:moveTo>
                    <a:pt x="0" y="0"/>
                  </a:moveTo>
                  <a:lnTo>
                    <a:pt x="0" y="6695"/>
                  </a:lnTo>
                  <a:lnTo>
                    <a:pt x="6696" y="6695"/>
                  </a:lnTo>
                  <a:lnTo>
                    <a:pt x="6696" y="0"/>
                  </a:lnTo>
                  <a:lnTo>
                    <a:pt x="0" y="0"/>
                  </a:lnTo>
                  <a:close/>
                  <a:moveTo>
                    <a:pt x="6410" y="6411"/>
                  </a:moveTo>
                  <a:lnTo>
                    <a:pt x="284" y="6411"/>
                  </a:lnTo>
                  <a:lnTo>
                    <a:pt x="284" y="286"/>
                  </a:lnTo>
                  <a:lnTo>
                    <a:pt x="6410" y="286"/>
                  </a:lnTo>
                  <a:lnTo>
                    <a:pt x="6410" y="6411"/>
                  </a:lnTo>
                  <a:close/>
                </a:path>
              </a:pathLst>
            </a:custGeom>
            <a:solidFill>
              <a:srgbClr val="BF9000"/>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204" name="Google Shape;204;p7"/>
            <p:cNvSpPr/>
            <p:nvPr/>
          </p:nvSpPr>
          <p:spPr>
            <a:xfrm>
              <a:off x="4402113" y="2345454"/>
              <a:ext cx="570408" cy="570300"/>
            </a:xfrm>
            <a:custGeom>
              <a:rect b="b" l="l" r="r" t="t"/>
              <a:pathLst>
                <a:path extrusionOk="0" h="5303" w="5304">
                  <a:moveTo>
                    <a:pt x="202" y="5303"/>
                  </a:moveTo>
                  <a:lnTo>
                    <a:pt x="1852" y="3653"/>
                  </a:lnTo>
                  <a:lnTo>
                    <a:pt x="1852" y="3653"/>
                  </a:lnTo>
                  <a:lnTo>
                    <a:pt x="1926" y="3715"/>
                  </a:lnTo>
                  <a:lnTo>
                    <a:pt x="2002" y="3773"/>
                  </a:lnTo>
                  <a:lnTo>
                    <a:pt x="2082" y="3827"/>
                  </a:lnTo>
                  <a:lnTo>
                    <a:pt x="2162" y="3877"/>
                  </a:lnTo>
                  <a:lnTo>
                    <a:pt x="2244" y="3923"/>
                  </a:lnTo>
                  <a:lnTo>
                    <a:pt x="2328" y="3965"/>
                  </a:lnTo>
                  <a:lnTo>
                    <a:pt x="2414" y="4003"/>
                  </a:lnTo>
                  <a:lnTo>
                    <a:pt x="2500" y="4037"/>
                  </a:lnTo>
                  <a:lnTo>
                    <a:pt x="2588" y="4067"/>
                  </a:lnTo>
                  <a:lnTo>
                    <a:pt x="2676" y="4093"/>
                  </a:lnTo>
                  <a:lnTo>
                    <a:pt x="2766" y="4115"/>
                  </a:lnTo>
                  <a:lnTo>
                    <a:pt x="2856" y="4133"/>
                  </a:lnTo>
                  <a:lnTo>
                    <a:pt x="2946" y="4147"/>
                  </a:lnTo>
                  <a:lnTo>
                    <a:pt x="3038" y="4157"/>
                  </a:lnTo>
                  <a:lnTo>
                    <a:pt x="3130" y="4163"/>
                  </a:lnTo>
                  <a:lnTo>
                    <a:pt x="3220" y="4165"/>
                  </a:lnTo>
                  <a:lnTo>
                    <a:pt x="3220" y="4165"/>
                  </a:lnTo>
                  <a:lnTo>
                    <a:pt x="3320" y="4163"/>
                  </a:lnTo>
                  <a:lnTo>
                    <a:pt x="3420" y="4155"/>
                  </a:lnTo>
                  <a:lnTo>
                    <a:pt x="3520" y="4143"/>
                  </a:lnTo>
                  <a:lnTo>
                    <a:pt x="3570" y="4137"/>
                  </a:lnTo>
                  <a:lnTo>
                    <a:pt x="3620" y="4127"/>
                  </a:lnTo>
                  <a:lnTo>
                    <a:pt x="3668" y="4117"/>
                  </a:lnTo>
                  <a:lnTo>
                    <a:pt x="3718" y="4105"/>
                  </a:lnTo>
                  <a:lnTo>
                    <a:pt x="3766" y="4093"/>
                  </a:lnTo>
                  <a:lnTo>
                    <a:pt x="3814" y="4079"/>
                  </a:lnTo>
                  <a:lnTo>
                    <a:pt x="3862" y="4065"/>
                  </a:lnTo>
                  <a:lnTo>
                    <a:pt x="3910" y="4049"/>
                  </a:lnTo>
                  <a:lnTo>
                    <a:pt x="3958" y="4031"/>
                  </a:lnTo>
                  <a:lnTo>
                    <a:pt x="4006" y="4013"/>
                  </a:lnTo>
                  <a:lnTo>
                    <a:pt x="4052" y="3993"/>
                  </a:lnTo>
                  <a:lnTo>
                    <a:pt x="4098" y="3973"/>
                  </a:lnTo>
                  <a:lnTo>
                    <a:pt x="4144" y="3951"/>
                  </a:lnTo>
                  <a:lnTo>
                    <a:pt x="4190" y="3927"/>
                  </a:lnTo>
                  <a:lnTo>
                    <a:pt x="4236" y="3903"/>
                  </a:lnTo>
                  <a:lnTo>
                    <a:pt x="4280" y="3877"/>
                  </a:lnTo>
                  <a:lnTo>
                    <a:pt x="4324" y="3851"/>
                  </a:lnTo>
                  <a:lnTo>
                    <a:pt x="4368" y="3823"/>
                  </a:lnTo>
                  <a:lnTo>
                    <a:pt x="4410" y="3793"/>
                  </a:lnTo>
                  <a:lnTo>
                    <a:pt x="4454" y="3763"/>
                  </a:lnTo>
                  <a:lnTo>
                    <a:pt x="4496" y="3731"/>
                  </a:lnTo>
                  <a:lnTo>
                    <a:pt x="4536" y="3699"/>
                  </a:lnTo>
                  <a:lnTo>
                    <a:pt x="4576" y="3665"/>
                  </a:lnTo>
                  <a:lnTo>
                    <a:pt x="4616" y="3629"/>
                  </a:lnTo>
                  <a:lnTo>
                    <a:pt x="4656" y="3593"/>
                  </a:lnTo>
                  <a:lnTo>
                    <a:pt x="4694" y="3555"/>
                  </a:lnTo>
                  <a:lnTo>
                    <a:pt x="4694" y="3555"/>
                  </a:lnTo>
                  <a:lnTo>
                    <a:pt x="4730" y="3519"/>
                  </a:lnTo>
                  <a:lnTo>
                    <a:pt x="4766" y="3481"/>
                  </a:lnTo>
                  <a:lnTo>
                    <a:pt x="4800" y="3441"/>
                  </a:lnTo>
                  <a:lnTo>
                    <a:pt x="4834" y="3403"/>
                  </a:lnTo>
                  <a:lnTo>
                    <a:pt x="4866" y="3363"/>
                  </a:lnTo>
                  <a:lnTo>
                    <a:pt x="4896" y="3321"/>
                  </a:lnTo>
                  <a:lnTo>
                    <a:pt x="4928" y="3279"/>
                  </a:lnTo>
                  <a:lnTo>
                    <a:pt x="4956" y="3237"/>
                  </a:lnTo>
                  <a:lnTo>
                    <a:pt x="4984" y="3195"/>
                  </a:lnTo>
                  <a:lnTo>
                    <a:pt x="5010" y="3151"/>
                  </a:lnTo>
                  <a:lnTo>
                    <a:pt x="5036" y="3107"/>
                  </a:lnTo>
                  <a:lnTo>
                    <a:pt x="5060" y="3063"/>
                  </a:lnTo>
                  <a:lnTo>
                    <a:pt x="5084" y="3019"/>
                  </a:lnTo>
                  <a:lnTo>
                    <a:pt x="5106" y="2973"/>
                  </a:lnTo>
                  <a:lnTo>
                    <a:pt x="5128" y="2927"/>
                  </a:lnTo>
                  <a:lnTo>
                    <a:pt x="5148" y="2881"/>
                  </a:lnTo>
                  <a:lnTo>
                    <a:pt x="5166" y="2833"/>
                  </a:lnTo>
                  <a:lnTo>
                    <a:pt x="5184" y="2785"/>
                  </a:lnTo>
                  <a:lnTo>
                    <a:pt x="5200" y="2737"/>
                  </a:lnTo>
                  <a:lnTo>
                    <a:pt x="5216" y="2689"/>
                  </a:lnTo>
                  <a:lnTo>
                    <a:pt x="5230" y="2642"/>
                  </a:lnTo>
                  <a:lnTo>
                    <a:pt x="5242" y="2592"/>
                  </a:lnTo>
                  <a:lnTo>
                    <a:pt x="5254" y="2542"/>
                  </a:lnTo>
                  <a:lnTo>
                    <a:pt x="5264" y="2492"/>
                  </a:lnTo>
                  <a:lnTo>
                    <a:pt x="5274" y="2442"/>
                  </a:lnTo>
                  <a:lnTo>
                    <a:pt x="5282" y="2392"/>
                  </a:lnTo>
                  <a:lnTo>
                    <a:pt x="5290" y="2342"/>
                  </a:lnTo>
                  <a:lnTo>
                    <a:pt x="5294" y="2290"/>
                  </a:lnTo>
                  <a:lnTo>
                    <a:pt x="5300" y="2238"/>
                  </a:lnTo>
                  <a:lnTo>
                    <a:pt x="5302" y="2188"/>
                  </a:lnTo>
                  <a:lnTo>
                    <a:pt x="5304" y="2136"/>
                  </a:lnTo>
                  <a:lnTo>
                    <a:pt x="5304" y="2084"/>
                  </a:lnTo>
                  <a:lnTo>
                    <a:pt x="5304" y="2084"/>
                  </a:lnTo>
                  <a:lnTo>
                    <a:pt x="5304" y="2032"/>
                  </a:lnTo>
                  <a:lnTo>
                    <a:pt x="5302" y="1980"/>
                  </a:lnTo>
                  <a:lnTo>
                    <a:pt x="5300" y="1928"/>
                  </a:lnTo>
                  <a:lnTo>
                    <a:pt x="5294" y="1876"/>
                  </a:lnTo>
                  <a:lnTo>
                    <a:pt x="5290" y="1824"/>
                  </a:lnTo>
                  <a:lnTo>
                    <a:pt x="5282" y="1774"/>
                  </a:lnTo>
                  <a:lnTo>
                    <a:pt x="5274" y="1724"/>
                  </a:lnTo>
                  <a:lnTo>
                    <a:pt x="5264" y="1674"/>
                  </a:lnTo>
                  <a:lnTo>
                    <a:pt x="5254" y="1624"/>
                  </a:lnTo>
                  <a:lnTo>
                    <a:pt x="5242" y="1574"/>
                  </a:lnTo>
                  <a:lnTo>
                    <a:pt x="5230" y="1524"/>
                  </a:lnTo>
                  <a:lnTo>
                    <a:pt x="5216" y="1476"/>
                  </a:lnTo>
                  <a:lnTo>
                    <a:pt x="5200" y="1428"/>
                  </a:lnTo>
                  <a:lnTo>
                    <a:pt x="5184" y="1380"/>
                  </a:lnTo>
                  <a:lnTo>
                    <a:pt x="5166" y="1332"/>
                  </a:lnTo>
                  <a:lnTo>
                    <a:pt x="5148" y="1286"/>
                  </a:lnTo>
                  <a:lnTo>
                    <a:pt x="5128" y="1238"/>
                  </a:lnTo>
                  <a:lnTo>
                    <a:pt x="5106" y="1192"/>
                  </a:lnTo>
                  <a:lnTo>
                    <a:pt x="5084" y="1146"/>
                  </a:lnTo>
                  <a:lnTo>
                    <a:pt x="5060" y="1102"/>
                  </a:lnTo>
                  <a:lnTo>
                    <a:pt x="5036" y="1058"/>
                  </a:lnTo>
                  <a:lnTo>
                    <a:pt x="5010" y="1014"/>
                  </a:lnTo>
                  <a:lnTo>
                    <a:pt x="4984" y="970"/>
                  </a:lnTo>
                  <a:lnTo>
                    <a:pt x="4956" y="928"/>
                  </a:lnTo>
                  <a:lnTo>
                    <a:pt x="4928" y="886"/>
                  </a:lnTo>
                  <a:lnTo>
                    <a:pt x="4896" y="844"/>
                  </a:lnTo>
                  <a:lnTo>
                    <a:pt x="4866" y="804"/>
                  </a:lnTo>
                  <a:lnTo>
                    <a:pt x="4834" y="762"/>
                  </a:lnTo>
                  <a:lnTo>
                    <a:pt x="4800" y="724"/>
                  </a:lnTo>
                  <a:lnTo>
                    <a:pt x="4766" y="684"/>
                  </a:lnTo>
                  <a:lnTo>
                    <a:pt x="4730" y="646"/>
                  </a:lnTo>
                  <a:lnTo>
                    <a:pt x="4694" y="610"/>
                  </a:lnTo>
                  <a:lnTo>
                    <a:pt x="4694" y="610"/>
                  </a:lnTo>
                  <a:lnTo>
                    <a:pt x="4658" y="574"/>
                  </a:lnTo>
                  <a:lnTo>
                    <a:pt x="4620" y="538"/>
                  </a:lnTo>
                  <a:lnTo>
                    <a:pt x="4580" y="504"/>
                  </a:lnTo>
                  <a:lnTo>
                    <a:pt x="4540" y="470"/>
                  </a:lnTo>
                  <a:lnTo>
                    <a:pt x="4500" y="438"/>
                  </a:lnTo>
                  <a:lnTo>
                    <a:pt x="4460" y="406"/>
                  </a:lnTo>
                  <a:lnTo>
                    <a:pt x="4418" y="376"/>
                  </a:lnTo>
                  <a:lnTo>
                    <a:pt x="4376" y="348"/>
                  </a:lnTo>
                  <a:lnTo>
                    <a:pt x="4334" y="320"/>
                  </a:lnTo>
                  <a:lnTo>
                    <a:pt x="4290" y="294"/>
                  </a:lnTo>
                  <a:lnTo>
                    <a:pt x="4246" y="268"/>
                  </a:lnTo>
                  <a:lnTo>
                    <a:pt x="4202" y="244"/>
                  </a:lnTo>
                  <a:lnTo>
                    <a:pt x="4156" y="220"/>
                  </a:lnTo>
                  <a:lnTo>
                    <a:pt x="4112" y="198"/>
                  </a:lnTo>
                  <a:lnTo>
                    <a:pt x="4066" y="176"/>
                  </a:lnTo>
                  <a:lnTo>
                    <a:pt x="4018" y="156"/>
                  </a:lnTo>
                  <a:lnTo>
                    <a:pt x="3972" y="138"/>
                  </a:lnTo>
                  <a:lnTo>
                    <a:pt x="3924" y="120"/>
                  </a:lnTo>
                  <a:lnTo>
                    <a:pt x="3876" y="104"/>
                  </a:lnTo>
                  <a:lnTo>
                    <a:pt x="3828" y="88"/>
                  </a:lnTo>
                  <a:lnTo>
                    <a:pt x="3780" y="74"/>
                  </a:lnTo>
                  <a:lnTo>
                    <a:pt x="3730" y="62"/>
                  </a:lnTo>
                  <a:lnTo>
                    <a:pt x="3680" y="50"/>
                  </a:lnTo>
                  <a:lnTo>
                    <a:pt x="3630" y="40"/>
                  </a:lnTo>
                  <a:lnTo>
                    <a:pt x="3580" y="30"/>
                  </a:lnTo>
                  <a:lnTo>
                    <a:pt x="3530" y="22"/>
                  </a:lnTo>
                  <a:lnTo>
                    <a:pt x="3478" y="14"/>
                  </a:lnTo>
                  <a:lnTo>
                    <a:pt x="3428" y="10"/>
                  </a:lnTo>
                  <a:lnTo>
                    <a:pt x="3376" y="4"/>
                  </a:lnTo>
                  <a:lnTo>
                    <a:pt x="3324" y="2"/>
                  </a:lnTo>
                  <a:lnTo>
                    <a:pt x="3272" y="0"/>
                  </a:lnTo>
                  <a:lnTo>
                    <a:pt x="3220" y="0"/>
                  </a:lnTo>
                  <a:lnTo>
                    <a:pt x="3220" y="0"/>
                  </a:lnTo>
                  <a:lnTo>
                    <a:pt x="3168" y="0"/>
                  </a:lnTo>
                  <a:lnTo>
                    <a:pt x="3116" y="2"/>
                  </a:lnTo>
                  <a:lnTo>
                    <a:pt x="3066" y="4"/>
                  </a:lnTo>
                  <a:lnTo>
                    <a:pt x="3014" y="10"/>
                  </a:lnTo>
                  <a:lnTo>
                    <a:pt x="2962" y="14"/>
                  </a:lnTo>
                  <a:lnTo>
                    <a:pt x="2912" y="22"/>
                  </a:lnTo>
                  <a:lnTo>
                    <a:pt x="2862" y="30"/>
                  </a:lnTo>
                  <a:lnTo>
                    <a:pt x="2812" y="40"/>
                  </a:lnTo>
                  <a:lnTo>
                    <a:pt x="2762" y="50"/>
                  </a:lnTo>
                  <a:lnTo>
                    <a:pt x="2712" y="62"/>
                  </a:lnTo>
                  <a:lnTo>
                    <a:pt x="2662" y="74"/>
                  </a:lnTo>
                  <a:lnTo>
                    <a:pt x="2614" y="88"/>
                  </a:lnTo>
                  <a:lnTo>
                    <a:pt x="2566" y="104"/>
                  </a:lnTo>
                  <a:lnTo>
                    <a:pt x="2518" y="120"/>
                  </a:lnTo>
                  <a:lnTo>
                    <a:pt x="2470" y="138"/>
                  </a:lnTo>
                  <a:lnTo>
                    <a:pt x="2422" y="156"/>
                  </a:lnTo>
                  <a:lnTo>
                    <a:pt x="2376" y="176"/>
                  </a:lnTo>
                  <a:lnTo>
                    <a:pt x="2330" y="198"/>
                  </a:lnTo>
                  <a:lnTo>
                    <a:pt x="2284" y="220"/>
                  </a:lnTo>
                  <a:lnTo>
                    <a:pt x="2240" y="244"/>
                  </a:lnTo>
                  <a:lnTo>
                    <a:pt x="2196" y="268"/>
                  </a:lnTo>
                  <a:lnTo>
                    <a:pt x="2152" y="294"/>
                  </a:lnTo>
                  <a:lnTo>
                    <a:pt x="2108" y="320"/>
                  </a:lnTo>
                  <a:lnTo>
                    <a:pt x="2066" y="348"/>
                  </a:lnTo>
                  <a:lnTo>
                    <a:pt x="2024" y="376"/>
                  </a:lnTo>
                  <a:lnTo>
                    <a:pt x="1982" y="406"/>
                  </a:lnTo>
                  <a:lnTo>
                    <a:pt x="1940" y="438"/>
                  </a:lnTo>
                  <a:lnTo>
                    <a:pt x="1900" y="470"/>
                  </a:lnTo>
                  <a:lnTo>
                    <a:pt x="1862" y="504"/>
                  </a:lnTo>
                  <a:lnTo>
                    <a:pt x="1822" y="538"/>
                  </a:lnTo>
                  <a:lnTo>
                    <a:pt x="1784" y="574"/>
                  </a:lnTo>
                  <a:lnTo>
                    <a:pt x="1748" y="610"/>
                  </a:lnTo>
                  <a:lnTo>
                    <a:pt x="1748" y="610"/>
                  </a:lnTo>
                  <a:lnTo>
                    <a:pt x="1710" y="646"/>
                  </a:lnTo>
                  <a:lnTo>
                    <a:pt x="1676" y="684"/>
                  </a:lnTo>
                  <a:lnTo>
                    <a:pt x="1642" y="724"/>
                  </a:lnTo>
                  <a:lnTo>
                    <a:pt x="1608" y="762"/>
                  </a:lnTo>
                  <a:lnTo>
                    <a:pt x="1576" y="804"/>
                  </a:lnTo>
                  <a:lnTo>
                    <a:pt x="1544" y="844"/>
                  </a:lnTo>
                  <a:lnTo>
                    <a:pt x="1514" y="886"/>
                  </a:lnTo>
                  <a:lnTo>
                    <a:pt x="1486" y="928"/>
                  </a:lnTo>
                  <a:lnTo>
                    <a:pt x="1458" y="970"/>
                  </a:lnTo>
                  <a:lnTo>
                    <a:pt x="1432" y="1014"/>
                  </a:lnTo>
                  <a:lnTo>
                    <a:pt x="1406" y="1058"/>
                  </a:lnTo>
                  <a:lnTo>
                    <a:pt x="1382" y="1102"/>
                  </a:lnTo>
                  <a:lnTo>
                    <a:pt x="1358" y="1146"/>
                  </a:lnTo>
                  <a:lnTo>
                    <a:pt x="1336" y="1192"/>
                  </a:lnTo>
                  <a:lnTo>
                    <a:pt x="1314" y="1238"/>
                  </a:lnTo>
                  <a:lnTo>
                    <a:pt x="1294" y="1286"/>
                  </a:lnTo>
                  <a:lnTo>
                    <a:pt x="1276" y="1332"/>
                  </a:lnTo>
                  <a:lnTo>
                    <a:pt x="1258" y="1380"/>
                  </a:lnTo>
                  <a:lnTo>
                    <a:pt x="1242" y="1428"/>
                  </a:lnTo>
                  <a:lnTo>
                    <a:pt x="1226" y="1476"/>
                  </a:lnTo>
                  <a:lnTo>
                    <a:pt x="1212" y="1524"/>
                  </a:lnTo>
                  <a:lnTo>
                    <a:pt x="1200" y="1574"/>
                  </a:lnTo>
                  <a:lnTo>
                    <a:pt x="1188" y="1624"/>
                  </a:lnTo>
                  <a:lnTo>
                    <a:pt x="1176" y="1674"/>
                  </a:lnTo>
                  <a:lnTo>
                    <a:pt x="1168" y="1724"/>
                  </a:lnTo>
                  <a:lnTo>
                    <a:pt x="1160" y="1774"/>
                  </a:lnTo>
                  <a:lnTo>
                    <a:pt x="1152" y="1824"/>
                  </a:lnTo>
                  <a:lnTo>
                    <a:pt x="1146" y="1876"/>
                  </a:lnTo>
                  <a:lnTo>
                    <a:pt x="1142" y="1928"/>
                  </a:lnTo>
                  <a:lnTo>
                    <a:pt x="1140" y="1980"/>
                  </a:lnTo>
                  <a:lnTo>
                    <a:pt x="1138" y="2032"/>
                  </a:lnTo>
                  <a:lnTo>
                    <a:pt x="1136" y="2084"/>
                  </a:lnTo>
                  <a:lnTo>
                    <a:pt x="1136" y="2084"/>
                  </a:lnTo>
                  <a:lnTo>
                    <a:pt x="1138" y="2178"/>
                  </a:lnTo>
                  <a:lnTo>
                    <a:pt x="1146" y="2272"/>
                  </a:lnTo>
                  <a:lnTo>
                    <a:pt x="1156" y="2366"/>
                  </a:lnTo>
                  <a:lnTo>
                    <a:pt x="1170" y="2458"/>
                  </a:lnTo>
                  <a:lnTo>
                    <a:pt x="1188" y="2550"/>
                  </a:lnTo>
                  <a:lnTo>
                    <a:pt x="1212" y="2640"/>
                  </a:lnTo>
                  <a:lnTo>
                    <a:pt x="1238" y="2727"/>
                  </a:lnTo>
                  <a:lnTo>
                    <a:pt x="1268" y="2815"/>
                  </a:lnTo>
                  <a:lnTo>
                    <a:pt x="1304" y="2901"/>
                  </a:lnTo>
                  <a:lnTo>
                    <a:pt x="1342" y="2985"/>
                  </a:lnTo>
                  <a:lnTo>
                    <a:pt x="1384" y="3067"/>
                  </a:lnTo>
                  <a:lnTo>
                    <a:pt x="1430" y="3149"/>
                  </a:lnTo>
                  <a:lnTo>
                    <a:pt x="1480" y="3227"/>
                  </a:lnTo>
                  <a:lnTo>
                    <a:pt x="1532" y="3305"/>
                  </a:lnTo>
                  <a:lnTo>
                    <a:pt x="1590" y="3379"/>
                  </a:lnTo>
                  <a:lnTo>
                    <a:pt x="1650" y="3451"/>
                  </a:lnTo>
                  <a:lnTo>
                    <a:pt x="0" y="5101"/>
                  </a:lnTo>
                  <a:lnTo>
                    <a:pt x="202" y="5303"/>
                  </a:lnTo>
                  <a:close/>
                  <a:moveTo>
                    <a:pt x="1950" y="3353"/>
                  </a:moveTo>
                  <a:lnTo>
                    <a:pt x="1950" y="3353"/>
                  </a:lnTo>
                  <a:lnTo>
                    <a:pt x="1888" y="3291"/>
                  </a:lnTo>
                  <a:lnTo>
                    <a:pt x="1832" y="3223"/>
                  </a:lnTo>
                  <a:lnTo>
                    <a:pt x="2788" y="2907"/>
                  </a:lnTo>
                  <a:lnTo>
                    <a:pt x="2842" y="2963"/>
                  </a:lnTo>
                  <a:lnTo>
                    <a:pt x="2842" y="2963"/>
                  </a:lnTo>
                  <a:lnTo>
                    <a:pt x="2862" y="2981"/>
                  </a:lnTo>
                  <a:lnTo>
                    <a:pt x="2882" y="2999"/>
                  </a:lnTo>
                  <a:lnTo>
                    <a:pt x="2902" y="3015"/>
                  </a:lnTo>
                  <a:lnTo>
                    <a:pt x="2924" y="3031"/>
                  </a:lnTo>
                  <a:lnTo>
                    <a:pt x="2946" y="3045"/>
                  </a:lnTo>
                  <a:lnTo>
                    <a:pt x="2968" y="3059"/>
                  </a:lnTo>
                  <a:lnTo>
                    <a:pt x="2992" y="3071"/>
                  </a:lnTo>
                  <a:lnTo>
                    <a:pt x="3016" y="3081"/>
                  </a:lnTo>
                  <a:lnTo>
                    <a:pt x="3040" y="3091"/>
                  </a:lnTo>
                  <a:lnTo>
                    <a:pt x="3064" y="3099"/>
                  </a:lnTo>
                  <a:lnTo>
                    <a:pt x="3090" y="3107"/>
                  </a:lnTo>
                  <a:lnTo>
                    <a:pt x="3116" y="3111"/>
                  </a:lnTo>
                  <a:lnTo>
                    <a:pt x="3142" y="3117"/>
                  </a:lnTo>
                  <a:lnTo>
                    <a:pt x="3168" y="3119"/>
                  </a:lnTo>
                  <a:lnTo>
                    <a:pt x="3194" y="3121"/>
                  </a:lnTo>
                  <a:lnTo>
                    <a:pt x="3220" y="3123"/>
                  </a:lnTo>
                  <a:lnTo>
                    <a:pt x="3220" y="3123"/>
                  </a:lnTo>
                  <a:lnTo>
                    <a:pt x="3220" y="3123"/>
                  </a:lnTo>
                  <a:lnTo>
                    <a:pt x="3220" y="3123"/>
                  </a:lnTo>
                  <a:lnTo>
                    <a:pt x="3248" y="3121"/>
                  </a:lnTo>
                  <a:lnTo>
                    <a:pt x="3274" y="3119"/>
                  </a:lnTo>
                  <a:lnTo>
                    <a:pt x="3300" y="3117"/>
                  </a:lnTo>
                  <a:lnTo>
                    <a:pt x="3326" y="3111"/>
                  </a:lnTo>
                  <a:lnTo>
                    <a:pt x="3352" y="3107"/>
                  </a:lnTo>
                  <a:lnTo>
                    <a:pt x="3378" y="3099"/>
                  </a:lnTo>
                  <a:lnTo>
                    <a:pt x="3402" y="3091"/>
                  </a:lnTo>
                  <a:lnTo>
                    <a:pt x="3426" y="3081"/>
                  </a:lnTo>
                  <a:lnTo>
                    <a:pt x="3450" y="3071"/>
                  </a:lnTo>
                  <a:lnTo>
                    <a:pt x="3474" y="3059"/>
                  </a:lnTo>
                  <a:lnTo>
                    <a:pt x="3496" y="3045"/>
                  </a:lnTo>
                  <a:lnTo>
                    <a:pt x="3518" y="3031"/>
                  </a:lnTo>
                  <a:lnTo>
                    <a:pt x="3540" y="3015"/>
                  </a:lnTo>
                  <a:lnTo>
                    <a:pt x="3560" y="2999"/>
                  </a:lnTo>
                  <a:lnTo>
                    <a:pt x="3580" y="2981"/>
                  </a:lnTo>
                  <a:lnTo>
                    <a:pt x="3600" y="2963"/>
                  </a:lnTo>
                  <a:lnTo>
                    <a:pt x="3654" y="2907"/>
                  </a:lnTo>
                  <a:lnTo>
                    <a:pt x="4610" y="3223"/>
                  </a:lnTo>
                  <a:lnTo>
                    <a:pt x="4610" y="3223"/>
                  </a:lnTo>
                  <a:lnTo>
                    <a:pt x="4554" y="3291"/>
                  </a:lnTo>
                  <a:lnTo>
                    <a:pt x="4492" y="3353"/>
                  </a:lnTo>
                  <a:lnTo>
                    <a:pt x="4492" y="3353"/>
                  </a:lnTo>
                  <a:lnTo>
                    <a:pt x="4426" y="3417"/>
                  </a:lnTo>
                  <a:lnTo>
                    <a:pt x="4356" y="3477"/>
                  </a:lnTo>
                  <a:lnTo>
                    <a:pt x="4284" y="3533"/>
                  </a:lnTo>
                  <a:lnTo>
                    <a:pt x="4210" y="3583"/>
                  </a:lnTo>
                  <a:lnTo>
                    <a:pt x="4136" y="3631"/>
                  </a:lnTo>
                  <a:lnTo>
                    <a:pt x="4058" y="3675"/>
                  </a:lnTo>
                  <a:lnTo>
                    <a:pt x="3978" y="3713"/>
                  </a:lnTo>
                  <a:lnTo>
                    <a:pt x="3898" y="3749"/>
                  </a:lnTo>
                  <a:lnTo>
                    <a:pt x="3816" y="3779"/>
                  </a:lnTo>
                  <a:lnTo>
                    <a:pt x="3734" y="3805"/>
                  </a:lnTo>
                  <a:lnTo>
                    <a:pt x="3650" y="3829"/>
                  </a:lnTo>
                  <a:lnTo>
                    <a:pt x="3564" y="3847"/>
                  </a:lnTo>
                  <a:lnTo>
                    <a:pt x="3480" y="3861"/>
                  </a:lnTo>
                  <a:lnTo>
                    <a:pt x="3394" y="3871"/>
                  </a:lnTo>
                  <a:lnTo>
                    <a:pt x="3308" y="3877"/>
                  </a:lnTo>
                  <a:lnTo>
                    <a:pt x="3220" y="3879"/>
                  </a:lnTo>
                  <a:lnTo>
                    <a:pt x="3134" y="3877"/>
                  </a:lnTo>
                  <a:lnTo>
                    <a:pt x="3048" y="3871"/>
                  </a:lnTo>
                  <a:lnTo>
                    <a:pt x="2962" y="3861"/>
                  </a:lnTo>
                  <a:lnTo>
                    <a:pt x="2878" y="3847"/>
                  </a:lnTo>
                  <a:lnTo>
                    <a:pt x="2792" y="3829"/>
                  </a:lnTo>
                  <a:lnTo>
                    <a:pt x="2708" y="3805"/>
                  </a:lnTo>
                  <a:lnTo>
                    <a:pt x="2626" y="3779"/>
                  </a:lnTo>
                  <a:lnTo>
                    <a:pt x="2544" y="3749"/>
                  </a:lnTo>
                  <a:lnTo>
                    <a:pt x="2464" y="3713"/>
                  </a:lnTo>
                  <a:lnTo>
                    <a:pt x="2384" y="3675"/>
                  </a:lnTo>
                  <a:lnTo>
                    <a:pt x="2306" y="3631"/>
                  </a:lnTo>
                  <a:lnTo>
                    <a:pt x="2230" y="3583"/>
                  </a:lnTo>
                  <a:lnTo>
                    <a:pt x="2158" y="3533"/>
                  </a:lnTo>
                  <a:lnTo>
                    <a:pt x="2086" y="3477"/>
                  </a:lnTo>
                  <a:lnTo>
                    <a:pt x="2016" y="3417"/>
                  </a:lnTo>
                  <a:lnTo>
                    <a:pt x="1950" y="3353"/>
                  </a:lnTo>
                  <a:lnTo>
                    <a:pt x="1950" y="3353"/>
                  </a:lnTo>
                  <a:close/>
                  <a:moveTo>
                    <a:pt x="1950" y="812"/>
                  </a:moveTo>
                  <a:lnTo>
                    <a:pt x="1950" y="812"/>
                  </a:lnTo>
                  <a:lnTo>
                    <a:pt x="2014" y="750"/>
                  </a:lnTo>
                  <a:lnTo>
                    <a:pt x="2082" y="692"/>
                  </a:lnTo>
                  <a:lnTo>
                    <a:pt x="2152" y="636"/>
                  </a:lnTo>
                  <a:lnTo>
                    <a:pt x="2224" y="586"/>
                  </a:lnTo>
                  <a:lnTo>
                    <a:pt x="2298" y="538"/>
                  </a:lnTo>
                  <a:lnTo>
                    <a:pt x="2374" y="496"/>
                  </a:lnTo>
                  <a:lnTo>
                    <a:pt x="2452" y="456"/>
                  </a:lnTo>
                  <a:lnTo>
                    <a:pt x="2532" y="420"/>
                  </a:lnTo>
                  <a:lnTo>
                    <a:pt x="2614" y="390"/>
                  </a:lnTo>
                  <a:lnTo>
                    <a:pt x="2696" y="362"/>
                  </a:lnTo>
                  <a:lnTo>
                    <a:pt x="2782" y="338"/>
                  </a:lnTo>
                  <a:lnTo>
                    <a:pt x="2868" y="320"/>
                  </a:lnTo>
                  <a:lnTo>
                    <a:pt x="2954" y="304"/>
                  </a:lnTo>
                  <a:lnTo>
                    <a:pt x="3042" y="294"/>
                  </a:lnTo>
                  <a:lnTo>
                    <a:pt x="3132" y="286"/>
                  </a:lnTo>
                  <a:lnTo>
                    <a:pt x="3220" y="284"/>
                  </a:lnTo>
                  <a:lnTo>
                    <a:pt x="3220" y="284"/>
                  </a:lnTo>
                  <a:lnTo>
                    <a:pt x="3310" y="286"/>
                  </a:lnTo>
                  <a:lnTo>
                    <a:pt x="3400" y="294"/>
                  </a:lnTo>
                  <a:lnTo>
                    <a:pt x="3488" y="304"/>
                  </a:lnTo>
                  <a:lnTo>
                    <a:pt x="3574" y="320"/>
                  </a:lnTo>
                  <a:lnTo>
                    <a:pt x="3660" y="338"/>
                  </a:lnTo>
                  <a:lnTo>
                    <a:pt x="3744" y="362"/>
                  </a:lnTo>
                  <a:lnTo>
                    <a:pt x="3828" y="390"/>
                  </a:lnTo>
                  <a:lnTo>
                    <a:pt x="3910" y="420"/>
                  </a:lnTo>
                  <a:lnTo>
                    <a:pt x="3990" y="456"/>
                  </a:lnTo>
                  <a:lnTo>
                    <a:pt x="4068" y="496"/>
                  </a:lnTo>
                  <a:lnTo>
                    <a:pt x="4144" y="538"/>
                  </a:lnTo>
                  <a:lnTo>
                    <a:pt x="4218" y="586"/>
                  </a:lnTo>
                  <a:lnTo>
                    <a:pt x="4290" y="636"/>
                  </a:lnTo>
                  <a:lnTo>
                    <a:pt x="4360" y="692"/>
                  </a:lnTo>
                  <a:lnTo>
                    <a:pt x="4428" y="750"/>
                  </a:lnTo>
                  <a:lnTo>
                    <a:pt x="4492" y="812"/>
                  </a:lnTo>
                  <a:lnTo>
                    <a:pt x="4492" y="812"/>
                  </a:lnTo>
                  <a:lnTo>
                    <a:pt x="4554" y="876"/>
                  </a:lnTo>
                  <a:lnTo>
                    <a:pt x="4612" y="944"/>
                  </a:lnTo>
                  <a:lnTo>
                    <a:pt x="4668" y="1014"/>
                  </a:lnTo>
                  <a:lnTo>
                    <a:pt x="4718" y="1086"/>
                  </a:lnTo>
                  <a:lnTo>
                    <a:pt x="4766" y="1160"/>
                  </a:lnTo>
                  <a:lnTo>
                    <a:pt x="4808" y="1236"/>
                  </a:lnTo>
                  <a:lnTo>
                    <a:pt x="4848" y="1314"/>
                  </a:lnTo>
                  <a:lnTo>
                    <a:pt x="4884" y="1394"/>
                  </a:lnTo>
                  <a:lnTo>
                    <a:pt x="4914" y="1476"/>
                  </a:lnTo>
                  <a:lnTo>
                    <a:pt x="4942" y="1560"/>
                  </a:lnTo>
                  <a:lnTo>
                    <a:pt x="4966" y="1644"/>
                  </a:lnTo>
                  <a:lnTo>
                    <a:pt x="4984" y="1730"/>
                  </a:lnTo>
                  <a:lnTo>
                    <a:pt x="5000" y="1816"/>
                  </a:lnTo>
                  <a:lnTo>
                    <a:pt x="5010" y="1904"/>
                  </a:lnTo>
                  <a:lnTo>
                    <a:pt x="5018" y="1994"/>
                  </a:lnTo>
                  <a:lnTo>
                    <a:pt x="5020" y="2084"/>
                  </a:lnTo>
                  <a:lnTo>
                    <a:pt x="5020" y="2084"/>
                  </a:lnTo>
                  <a:lnTo>
                    <a:pt x="5018" y="2142"/>
                  </a:lnTo>
                  <a:lnTo>
                    <a:pt x="5016" y="2202"/>
                  </a:lnTo>
                  <a:lnTo>
                    <a:pt x="5010" y="2262"/>
                  </a:lnTo>
                  <a:lnTo>
                    <a:pt x="5004" y="2320"/>
                  </a:lnTo>
                  <a:lnTo>
                    <a:pt x="4994" y="2378"/>
                  </a:lnTo>
                  <a:lnTo>
                    <a:pt x="4984" y="2436"/>
                  </a:lnTo>
                  <a:lnTo>
                    <a:pt x="4972" y="2494"/>
                  </a:lnTo>
                  <a:lnTo>
                    <a:pt x="4958" y="2550"/>
                  </a:lnTo>
                  <a:lnTo>
                    <a:pt x="4942" y="2606"/>
                  </a:lnTo>
                  <a:lnTo>
                    <a:pt x="4924" y="2662"/>
                  </a:lnTo>
                  <a:lnTo>
                    <a:pt x="4904" y="2715"/>
                  </a:lnTo>
                  <a:lnTo>
                    <a:pt x="4882" y="2769"/>
                  </a:lnTo>
                  <a:lnTo>
                    <a:pt x="4858" y="2823"/>
                  </a:lnTo>
                  <a:lnTo>
                    <a:pt x="4834" y="2875"/>
                  </a:lnTo>
                  <a:lnTo>
                    <a:pt x="4808" y="2927"/>
                  </a:lnTo>
                  <a:lnTo>
                    <a:pt x="4778" y="2979"/>
                  </a:lnTo>
                  <a:lnTo>
                    <a:pt x="3740" y="2634"/>
                  </a:lnTo>
                  <a:lnTo>
                    <a:pt x="3740" y="2634"/>
                  </a:lnTo>
                  <a:lnTo>
                    <a:pt x="3720" y="2630"/>
                  </a:lnTo>
                  <a:lnTo>
                    <a:pt x="3702" y="2624"/>
                  </a:lnTo>
                  <a:lnTo>
                    <a:pt x="3682" y="2622"/>
                  </a:lnTo>
                  <a:lnTo>
                    <a:pt x="3662" y="2620"/>
                  </a:lnTo>
                  <a:lnTo>
                    <a:pt x="3644" y="2620"/>
                  </a:lnTo>
                  <a:lnTo>
                    <a:pt x="3624" y="2622"/>
                  </a:lnTo>
                  <a:lnTo>
                    <a:pt x="3606" y="2624"/>
                  </a:lnTo>
                  <a:lnTo>
                    <a:pt x="3586" y="2628"/>
                  </a:lnTo>
                  <a:lnTo>
                    <a:pt x="3568" y="2634"/>
                  </a:lnTo>
                  <a:lnTo>
                    <a:pt x="3550" y="2640"/>
                  </a:lnTo>
                  <a:lnTo>
                    <a:pt x="3532" y="2648"/>
                  </a:lnTo>
                  <a:lnTo>
                    <a:pt x="3516" y="2656"/>
                  </a:lnTo>
                  <a:lnTo>
                    <a:pt x="3498" y="2666"/>
                  </a:lnTo>
                  <a:lnTo>
                    <a:pt x="3484" y="2677"/>
                  </a:lnTo>
                  <a:lnTo>
                    <a:pt x="3468" y="2689"/>
                  </a:lnTo>
                  <a:lnTo>
                    <a:pt x="3454" y="2703"/>
                  </a:lnTo>
                  <a:lnTo>
                    <a:pt x="3394" y="2763"/>
                  </a:lnTo>
                  <a:lnTo>
                    <a:pt x="3394" y="2763"/>
                  </a:lnTo>
                  <a:lnTo>
                    <a:pt x="3376" y="2779"/>
                  </a:lnTo>
                  <a:lnTo>
                    <a:pt x="3358" y="2795"/>
                  </a:lnTo>
                  <a:lnTo>
                    <a:pt x="3336" y="2807"/>
                  </a:lnTo>
                  <a:lnTo>
                    <a:pt x="3314" y="2817"/>
                  </a:lnTo>
                  <a:lnTo>
                    <a:pt x="3292" y="2825"/>
                  </a:lnTo>
                  <a:lnTo>
                    <a:pt x="3268" y="2829"/>
                  </a:lnTo>
                  <a:lnTo>
                    <a:pt x="3244" y="2833"/>
                  </a:lnTo>
                  <a:lnTo>
                    <a:pt x="3220" y="2835"/>
                  </a:lnTo>
                  <a:lnTo>
                    <a:pt x="3196" y="2833"/>
                  </a:lnTo>
                  <a:lnTo>
                    <a:pt x="3174" y="2829"/>
                  </a:lnTo>
                  <a:lnTo>
                    <a:pt x="3150" y="2825"/>
                  </a:lnTo>
                  <a:lnTo>
                    <a:pt x="3128" y="2817"/>
                  </a:lnTo>
                  <a:lnTo>
                    <a:pt x="3106" y="2807"/>
                  </a:lnTo>
                  <a:lnTo>
                    <a:pt x="3084" y="2795"/>
                  </a:lnTo>
                  <a:lnTo>
                    <a:pt x="3066" y="2779"/>
                  </a:lnTo>
                  <a:lnTo>
                    <a:pt x="3048" y="2763"/>
                  </a:lnTo>
                  <a:lnTo>
                    <a:pt x="2988" y="2703"/>
                  </a:lnTo>
                  <a:lnTo>
                    <a:pt x="2988" y="2703"/>
                  </a:lnTo>
                  <a:lnTo>
                    <a:pt x="2974" y="2689"/>
                  </a:lnTo>
                  <a:lnTo>
                    <a:pt x="2958" y="2677"/>
                  </a:lnTo>
                  <a:lnTo>
                    <a:pt x="2942" y="2666"/>
                  </a:lnTo>
                  <a:lnTo>
                    <a:pt x="2926" y="2656"/>
                  </a:lnTo>
                  <a:lnTo>
                    <a:pt x="2910" y="2648"/>
                  </a:lnTo>
                  <a:lnTo>
                    <a:pt x="2892" y="2640"/>
                  </a:lnTo>
                  <a:lnTo>
                    <a:pt x="2874" y="2634"/>
                  </a:lnTo>
                  <a:lnTo>
                    <a:pt x="2856" y="2628"/>
                  </a:lnTo>
                  <a:lnTo>
                    <a:pt x="2836" y="2624"/>
                  </a:lnTo>
                  <a:lnTo>
                    <a:pt x="2818" y="2622"/>
                  </a:lnTo>
                  <a:lnTo>
                    <a:pt x="2798" y="2620"/>
                  </a:lnTo>
                  <a:lnTo>
                    <a:pt x="2780" y="2620"/>
                  </a:lnTo>
                  <a:lnTo>
                    <a:pt x="2760" y="2622"/>
                  </a:lnTo>
                  <a:lnTo>
                    <a:pt x="2740" y="2624"/>
                  </a:lnTo>
                  <a:lnTo>
                    <a:pt x="2722" y="2628"/>
                  </a:lnTo>
                  <a:lnTo>
                    <a:pt x="2704" y="2634"/>
                  </a:lnTo>
                  <a:lnTo>
                    <a:pt x="1664" y="2979"/>
                  </a:lnTo>
                  <a:lnTo>
                    <a:pt x="1664" y="2979"/>
                  </a:lnTo>
                  <a:lnTo>
                    <a:pt x="1634" y="2927"/>
                  </a:lnTo>
                  <a:lnTo>
                    <a:pt x="1608" y="2875"/>
                  </a:lnTo>
                  <a:lnTo>
                    <a:pt x="1582" y="2823"/>
                  </a:lnTo>
                  <a:lnTo>
                    <a:pt x="1560" y="2769"/>
                  </a:lnTo>
                  <a:lnTo>
                    <a:pt x="1538" y="2715"/>
                  </a:lnTo>
                  <a:lnTo>
                    <a:pt x="1518" y="2662"/>
                  </a:lnTo>
                  <a:lnTo>
                    <a:pt x="1500" y="2606"/>
                  </a:lnTo>
                  <a:lnTo>
                    <a:pt x="1484" y="2550"/>
                  </a:lnTo>
                  <a:lnTo>
                    <a:pt x="1470" y="2494"/>
                  </a:lnTo>
                  <a:lnTo>
                    <a:pt x="1458" y="2436"/>
                  </a:lnTo>
                  <a:lnTo>
                    <a:pt x="1446" y="2378"/>
                  </a:lnTo>
                  <a:lnTo>
                    <a:pt x="1438" y="2320"/>
                  </a:lnTo>
                  <a:lnTo>
                    <a:pt x="1432" y="2262"/>
                  </a:lnTo>
                  <a:lnTo>
                    <a:pt x="1426" y="2202"/>
                  </a:lnTo>
                  <a:lnTo>
                    <a:pt x="1424" y="2142"/>
                  </a:lnTo>
                  <a:lnTo>
                    <a:pt x="1422" y="2084"/>
                  </a:lnTo>
                  <a:lnTo>
                    <a:pt x="1422" y="2084"/>
                  </a:lnTo>
                  <a:lnTo>
                    <a:pt x="1424" y="1994"/>
                  </a:lnTo>
                  <a:lnTo>
                    <a:pt x="1430" y="1904"/>
                  </a:lnTo>
                  <a:lnTo>
                    <a:pt x="1442" y="1816"/>
                  </a:lnTo>
                  <a:lnTo>
                    <a:pt x="1456" y="1730"/>
                  </a:lnTo>
                  <a:lnTo>
                    <a:pt x="1476" y="1644"/>
                  </a:lnTo>
                  <a:lnTo>
                    <a:pt x="1500" y="1560"/>
                  </a:lnTo>
                  <a:lnTo>
                    <a:pt x="1526" y="1476"/>
                  </a:lnTo>
                  <a:lnTo>
                    <a:pt x="1558" y="1394"/>
                  </a:lnTo>
                  <a:lnTo>
                    <a:pt x="1594" y="1314"/>
                  </a:lnTo>
                  <a:lnTo>
                    <a:pt x="1634" y="1236"/>
                  </a:lnTo>
                  <a:lnTo>
                    <a:pt x="1676" y="1160"/>
                  </a:lnTo>
                  <a:lnTo>
                    <a:pt x="1724" y="1086"/>
                  </a:lnTo>
                  <a:lnTo>
                    <a:pt x="1774" y="1014"/>
                  </a:lnTo>
                  <a:lnTo>
                    <a:pt x="1828" y="944"/>
                  </a:lnTo>
                  <a:lnTo>
                    <a:pt x="1888" y="876"/>
                  </a:lnTo>
                  <a:lnTo>
                    <a:pt x="1950" y="812"/>
                  </a:lnTo>
                  <a:lnTo>
                    <a:pt x="1950" y="812"/>
                  </a:lnTo>
                  <a:close/>
                </a:path>
              </a:pathLst>
            </a:custGeom>
            <a:solidFill>
              <a:srgbClr val="BF9000"/>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205" name="Google Shape;205;p7"/>
            <p:cNvSpPr/>
            <p:nvPr/>
          </p:nvSpPr>
          <p:spPr>
            <a:xfrm>
              <a:off x="4671185" y="2414927"/>
              <a:ext cx="154432" cy="208848"/>
            </a:xfrm>
            <a:custGeom>
              <a:rect b="b" l="l" r="r" t="t"/>
              <a:pathLst>
                <a:path extrusionOk="0" h="1942" w="1436">
                  <a:moveTo>
                    <a:pt x="718" y="1942"/>
                  </a:moveTo>
                  <a:lnTo>
                    <a:pt x="718" y="1942"/>
                  </a:lnTo>
                  <a:lnTo>
                    <a:pt x="760" y="1942"/>
                  </a:lnTo>
                  <a:lnTo>
                    <a:pt x="798" y="1938"/>
                  </a:lnTo>
                  <a:lnTo>
                    <a:pt x="836" y="1930"/>
                  </a:lnTo>
                  <a:lnTo>
                    <a:pt x="870" y="1922"/>
                  </a:lnTo>
                  <a:lnTo>
                    <a:pt x="904" y="1910"/>
                  </a:lnTo>
                  <a:lnTo>
                    <a:pt x="936" y="1896"/>
                  </a:lnTo>
                  <a:lnTo>
                    <a:pt x="966" y="1882"/>
                  </a:lnTo>
                  <a:lnTo>
                    <a:pt x="994" y="1864"/>
                  </a:lnTo>
                  <a:lnTo>
                    <a:pt x="1022" y="1846"/>
                  </a:lnTo>
                  <a:lnTo>
                    <a:pt x="1050" y="1824"/>
                  </a:lnTo>
                  <a:lnTo>
                    <a:pt x="1076" y="1802"/>
                  </a:lnTo>
                  <a:lnTo>
                    <a:pt x="1102" y="1780"/>
                  </a:lnTo>
                  <a:lnTo>
                    <a:pt x="1150" y="1730"/>
                  </a:lnTo>
                  <a:lnTo>
                    <a:pt x="1200" y="1676"/>
                  </a:lnTo>
                  <a:lnTo>
                    <a:pt x="1200" y="1676"/>
                  </a:lnTo>
                  <a:lnTo>
                    <a:pt x="1228" y="1642"/>
                  </a:lnTo>
                  <a:lnTo>
                    <a:pt x="1256" y="1604"/>
                  </a:lnTo>
                  <a:lnTo>
                    <a:pt x="1280" y="1564"/>
                  </a:lnTo>
                  <a:lnTo>
                    <a:pt x="1304" y="1522"/>
                  </a:lnTo>
                  <a:lnTo>
                    <a:pt x="1324" y="1476"/>
                  </a:lnTo>
                  <a:lnTo>
                    <a:pt x="1344" y="1426"/>
                  </a:lnTo>
                  <a:lnTo>
                    <a:pt x="1362" y="1374"/>
                  </a:lnTo>
                  <a:lnTo>
                    <a:pt x="1378" y="1320"/>
                  </a:lnTo>
                  <a:lnTo>
                    <a:pt x="1392" y="1264"/>
                  </a:lnTo>
                  <a:lnTo>
                    <a:pt x="1404" y="1204"/>
                  </a:lnTo>
                  <a:lnTo>
                    <a:pt x="1414" y="1140"/>
                  </a:lnTo>
                  <a:lnTo>
                    <a:pt x="1422" y="1076"/>
                  </a:lnTo>
                  <a:lnTo>
                    <a:pt x="1428" y="1006"/>
                  </a:lnTo>
                  <a:lnTo>
                    <a:pt x="1434" y="936"/>
                  </a:lnTo>
                  <a:lnTo>
                    <a:pt x="1436" y="862"/>
                  </a:lnTo>
                  <a:lnTo>
                    <a:pt x="1436" y="786"/>
                  </a:lnTo>
                  <a:lnTo>
                    <a:pt x="1436" y="786"/>
                  </a:lnTo>
                  <a:lnTo>
                    <a:pt x="1436" y="746"/>
                  </a:lnTo>
                  <a:lnTo>
                    <a:pt x="1434" y="706"/>
                  </a:lnTo>
                  <a:lnTo>
                    <a:pt x="1428" y="666"/>
                  </a:lnTo>
                  <a:lnTo>
                    <a:pt x="1422" y="628"/>
                  </a:lnTo>
                  <a:lnTo>
                    <a:pt x="1414" y="590"/>
                  </a:lnTo>
                  <a:lnTo>
                    <a:pt x="1404" y="552"/>
                  </a:lnTo>
                  <a:lnTo>
                    <a:pt x="1394" y="516"/>
                  </a:lnTo>
                  <a:lnTo>
                    <a:pt x="1380" y="480"/>
                  </a:lnTo>
                  <a:lnTo>
                    <a:pt x="1366" y="444"/>
                  </a:lnTo>
                  <a:lnTo>
                    <a:pt x="1350" y="412"/>
                  </a:lnTo>
                  <a:lnTo>
                    <a:pt x="1332" y="378"/>
                  </a:lnTo>
                  <a:lnTo>
                    <a:pt x="1314" y="346"/>
                  </a:lnTo>
                  <a:lnTo>
                    <a:pt x="1294" y="316"/>
                  </a:lnTo>
                  <a:lnTo>
                    <a:pt x="1272" y="286"/>
                  </a:lnTo>
                  <a:lnTo>
                    <a:pt x="1250" y="258"/>
                  </a:lnTo>
                  <a:lnTo>
                    <a:pt x="1226" y="230"/>
                  </a:lnTo>
                  <a:lnTo>
                    <a:pt x="1202" y="204"/>
                  </a:lnTo>
                  <a:lnTo>
                    <a:pt x="1176" y="178"/>
                  </a:lnTo>
                  <a:lnTo>
                    <a:pt x="1148" y="156"/>
                  </a:lnTo>
                  <a:lnTo>
                    <a:pt x="1120" y="134"/>
                  </a:lnTo>
                  <a:lnTo>
                    <a:pt x="1090" y="114"/>
                  </a:lnTo>
                  <a:lnTo>
                    <a:pt x="1060" y="94"/>
                  </a:lnTo>
                  <a:lnTo>
                    <a:pt x="1030" y="76"/>
                  </a:lnTo>
                  <a:lnTo>
                    <a:pt x="998" y="60"/>
                  </a:lnTo>
                  <a:lnTo>
                    <a:pt x="966" y="46"/>
                  </a:lnTo>
                  <a:lnTo>
                    <a:pt x="932" y="34"/>
                  </a:lnTo>
                  <a:lnTo>
                    <a:pt x="898" y="24"/>
                  </a:lnTo>
                  <a:lnTo>
                    <a:pt x="864" y="16"/>
                  </a:lnTo>
                  <a:lnTo>
                    <a:pt x="828" y="8"/>
                  </a:lnTo>
                  <a:lnTo>
                    <a:pt x="792" y="4"/>
                  </a:lnTo>
                  <a:lnTo>
                    <a:pt x="756" y="0"/>
                  </a:lnTo>
                  <a:lnTo>
                    <a:pt x="718" y="0"/>
                  </a:lnTo>
                  <a:lnTo>
                    <a:pt x="718" y="0"/>
                  </a:lnTo>
                  <a:lnTo>
                    <a:pt x="682" y="0"/>
                  </a:lnTo>
                  <a:lnTo>
                    <a:pt x="646" y="4"/>
                  </a:lnTo>
                  <a:lnTo>
                    <a:pt x="610" y="8"/>
                  </a:lnTo>
                  <a:lnTo>
                    <a:pt x="574" y="16"/>
                  </a:lnTo>
                  <a:lnTo>
                    <a:pt x="540" y="24"/>
                  </a:lnTo>
                  <a:lnTo>
                    <a:pt x="506" y="34"/>
                  </a:lnTo>
                  <a:lnTo>
                    <a:pt x="472" y="46"/>
                  </a:lnTo>
                  <a:lnTo>
                    <a:pt x="440" y="60"/>
                  </a:lnTo>
                  <a:lnTo>
                    <a:pt x="408" y="76"/>
                  </a:lnTo>
                  <a:lnTo>
                    <a:pt x="376" y="94"/>
                  </a:lnTo>
                  <a:lnTo>
                    <a:pt x="346" y="114"/>
                  </a:lnTo>
                  <a:lnTo>
                    <a:pt x="318" y="134"/>
                  </a:lnTo>
                  <a:lnTo>
                    <a:pt x="290" y="156"/>
                  </a:lnTo>
                  <a:lnTo>
                    <a:pt x="262" y="178"/>
                  </a:lnTo>
                  <a:lnTo>
                    <a:pt x="236" y="204"/>
                  </a:lnTo>
                  <a:lnTo>
                    <a:pt x="212" y="230"/>
                  </a:lnTo>
                  <a:lnTo>
                    <a:pt x="188" y="258"/>
                  </a:lnTo>
                  <a:lnTo>
                    <a:pt x="166" y="286"/>
                  </a:lnTo>
                  <a:lnTo>
                    <a:pt x="144" y="316"/>
                  </a:lnTo>
                  <a:lnTo>
                    <a:pt x="124" y="346"/>
                  </a:lnTo>
                  <a:lnTo>
                    <a:pt x="104" y="378"/>
                  </a:lnTo>
                  <a:lnTo>
                    <a:pt x="88" y="412"/>
                  </a:lnTo>
                  <a:lnTo>
                    <a:pt x="72" y="444"/>
                  </a:lnTo>
                  <a:lnTo>
                    <a:pt x="58" y="480"/>
                  </a:lnTo>
                  <a:lnTo>
                    <a:pt x="44" y="516"/>
                  </a:lnTo>
                  <a:lnTo>
                    <a:pt x="34" y="552"/>
                  </a:lnTo>
                  <a:lnTo>
                    <a:pt x="24" y="590"/>
                  </a:lnTo>
                  <a:lnTo>
                    <a:pt x="16" y="628"/>
                  </a:lnTo>
                  <a:lnTo>
                    <a:pt x="10" y="666"/>
                  </a:lnTo>
                  <a:lnTo>
                    <a:pt x="4" y="706"/>
                  </a:lnTo>
                  <a:lnTo>
                    <a:pt x="2" y="746"/>
                  </a:lnTo>
                  <a:lnTo>
                    <a:pt x="0" y="786"/>
                  </a:lnTo>
                  <a:lnTo>
                    <a:pt x="0" y="786"/>
                  </a:lnTo>
                  <a:lnTo>
                    <a:pt x="2" y="862"/>
                  </a:lnTo>
                  <a:lnTo>
                    <a:pt x="4" y="936"/>
                  </a:lnTo>
                  <a:lnTo>
                    <a:pt x="10" y="1006"/>
                  </a:lnTo>
                  <a:lnTo>
                    <a:pt x="16" y="1076"/>
                  </a:lnTo>
                  <a:lnTo>
                    <a:pt x="24" y="1140"/>
                  </a:lnTo>
                  <a:lnTo>
                    <a:pt x="34" y="1204"/>
                  </a:lnTo>
                  <a:lnTo>
                    <a:pt x="46" y="1264"/>
                  </a:lnTo>
                  <a:lnTo>
                    <a:pt x="60" y="1320"/>
                  </a:lnTo>
                  <a:lnTo>
                    <a:pt x="76" y="1374"/>
                  </a:lnTo>
                  <a:lnTo>
                    <a:pt x="94" y="1426"/>
                  </a:lnTo>
                  <a:lnTo>
                    <a:pt x="114" y="1476"/>
                  </a:lnTo>
                  <a:lnTo>
                    <a:pt x="134" y="1522"/>
                  </a:lnTo>
                  <a:lnTo>
                    <a:pt x="158" y="1564"/>
                  </a:lnTo>
                  <a:lnTo>
                    <a:pt x="182" y="1604"/>
                  </a:lnTo>
                  <a:lnTo>
                    <a:pt x="210" y="1642"/>
                  </a:lnTo>
                  <a:lnTo>
                    <a:pt x="238" y="1676"/>
                  </a:lnTo>
                  <a:lnTo>
                    <a:pt x="238" y="1676"/>
                  </a:lnTo>
                  <a:lnTo>
                    <a:pt x="286" y="1730"/>
                  </a:lnTo>
                  <a:lnTo>
                    <a:pt x="336" y="1780"/>
                  </a:lnTo>
                  <a:lnTo>
                    <a:pt x="362" y="1802"/>
                  </a:lnTo>
                  <a:lnTo>
                    <a:pt x="388" y="1824"/>
                  </a:lnTo>
                  <a:lnTo>
                    <a:pt x="416" y="1846"/>
                  </a:lnTo>
                  <a:lnTo>
                    <a:pt x="442" y="1864"/>
                  </a:lnTo>
                  <a:lnTo>
                    <a:pt x="472" y="1882"/>
                  </a:lnTo>
                  <a:lnTo>
                    <a:pt x="502" y="1896"/>
                  </a:lnTo>
                  <a:lnTo>
                    <a:pt x="534" y="1910"/>
                  </a:lnTo>
                  <a:lnTo>
                    <a:pt x="568" y="1922"/>
                  </a:lnTo>
                  <a:lnTo>
                    <a:pt x="602" y="1930"/>
                  </a:lnTo>
                  <a:lnTo>
                    <a:pt x="638" y="1938"/>
                  </a:lnTo>
                  <a:lnTo>
                    <a:pt x="678" y="1942"/>
                  </a:lnTo>
                  <a:lnTo>
                    <a:pt x="718" y="1942"/>
                  </a:lnTo>
                  <a:lnTo>
                    <a:pt x="718" y="1942"/>
                  </a:lnTo>
                  <a:close/>
                  <a:moveTo>
                    <a:pt x="718" y="284"/>
                  </a:moveTo>
                  <a:lnTo>
                    <a:pt x="718" y="284"/>
                  </a:lnTo>
                  <a:lnTo>
                    <a:pt x="742" y="286"/>
                  </a:lnTo>
                  <a:lnTo>
                    <a:pt x="762" y="288"/>
                  </a:lnTo>
                  <a:lnTo>
                    <a:pt x="784" y="290"/>
                  </a:lnTo>
                  <a:lnTo>
                    <a:pt x="806" y="294"/>
                  </a:lnTo>
                  <a:lnTo>
                    <a:pt x="826" y="300"/>
                  </a:lnTo>
                  <a:lnTo>
                    <a:pt x="848" y="308"/>
                  </a:lnTo>
                  <a:lnTo>
                    <a:pt x="886" y="324"/>
                  </a:lnTo>
                  <a:lnTo>
                    <a:pt x="924" y="346"/>
                  </a:lnTo>
                  <a:lnTo>
                    <a:pt x="960" y="370"/>
                  </a:lnTo>
                  <a:lnTo>
                    <a:pt x="994" y="400"/>
                  </a:lnTo>
                  <a:lnTo>
                    <a:pt x="1024" y="432"/>
                  </a:lnTo>
                  <a:lnTo>
                    <a:pt x="1052" y="468"/>
                  </a:lnTo>
                  <a:lnTo>
                    <a:pt x="1078" y="506"/>
                  </a:lnTo>
                  <a:lnTo>
                    <a:pt x="1098" y="548"/>
                  </a:lnTo>
                  <a:lnTo>
                    <a:pt x="1118" y="590"/>
                  </a:lnTo>
                  <a:lnTo>
                    <a:pt x="1132" y="636"/>
                  </a:lnTo>
                  <a:lnTo>
                    <a:pt x="1142" y="684"/>
                  </a:lnTo>
                  <a:lnTo>
                    <a:pt x="1148" y="734"/>
                  </a:lnTo>
                  <a:lnTo>
                    <a:pt x="1152" y="786"/>
                  </a:lnTo>
                  <a:lnTo>
                    <a:pt x="1152" y="786"/>
                  </a:lnTo>
                  <a:lnTo>
                    <a:pt x="1150" y="848"/>
                  </a:lnTo>
                  <a:lnTo>
                    <a:pt x="1148" y="906"/>
                  </a:lnTo>
                  <a:lnTo>
                    <a:pt x="1146" y="964"/>
                  </a:lnTo>
                  <a:lnTo>
                    <a:pt x="1140" y="1018"/>
                  </a:lnTo>
                  <a:lnTo>
                    <a:pt x="1134" y="1072"/>
                  </a:lnTo>
                  <a:lnTo>
                    <a:pt x="1128" y="1122"/>
                  </a:lnTo>
                  <a:lnTo>
                    <a:pt x="1118" y="1170"/>
                  </a:lnTo>
                  <a:lnTo>
                    <a:pt x="1108" y="1216"/>
                  </a:lnTo>
                  <a:lnTo>
                    <a:pt x="1098" y="1260"/>
                  </a:lnTo>
                  <a:lnTo>
                    <a:pt x="1086" y="1300"/>
                  </a:lnTo>
                  <a:lnTo>
                    <a:pt x="1072" y="1338"/>
                  </a:lnTo>
                  <a:lnTo>
                    <a:pt x="1058" y="1374"/>
                  </a:lnTo>
                  <a:lnTo>
                    <a:pt x="1042" y="1406"/>
                  </a:lnTo>
                  <a:lnTo>
                    <a:pt x="1024" y="1436"/>
                  </a:lnTo>
                  <a:lnTo>
                    <a:pt x="1006" y="1462"/>
                  </a:lnTo>
                  <a:lnTo>
                    <a:pt x="986" y="1486"/>
                  </a:lnTo>
                  <a:lnTo>
                    <a:pt x="986" y="1486"/>
                  </a:lnTo>
                  <a:lnTo>
                    <a:pt x="942" y="1534"/>
                  </a:lnTo>
                  <a:lnTo>
                    <a:pt x="902" y="1574"/>
                  </a:lnTo>
                  <a:lnTo>
                    <a:pt x="868" y="1604"/>
                  </a:lnTo>
                  <a:lnTo>
                    <a:pt x="836" y="1626"/>
                  </a:lnTo>
                  <a:lnTo>
                    <a:pt x="822" y="1634"/>
                  </a:lnTo>
                  <a:lnTo>
                    <a:pt x="806" y="1642"/>
                  </a:lnTo>
                  <a:lnTo>
                    <a:pt x="792" y="1646"/>
                  </a:lnTo>
                  <a:lnTo>
                    <a:pt x="778" y="1650"/>
                  </a:lnTo>
                  <a:lnTo>
                    <a:pt x="750" y="1656"/>
                  </a:lnTo>
                  <a:lnTo>
                    <a:pt x="718" y="1656"/>
                  </a:lnTo>
                  <a:lnTo>
                    <a:pt x="718" y="1656"/>
                  </a:lnTo>
                  <a:lnTo>
                    <a:pt x="688" y="1656"/>
                  </a:lnTo>
                  <a:lnTo>
                    <a:pt x="660" y="1650"/>
                  </a:lnTo>
                  <a:lnTo>
                    <a:pt x="646" y="1646"/>
                  </a:lnTo>
                  <a:lnTo>
                    <a:pt x="630" y="1642"/>
                  </a:lnTo>
                  <a:lnTo>
                    <a:pt x="616" y="1634"/>
                  </a:lnTo>
                  <a:lnTo>
                    <a:pt x="602" y="1626"/>
                  </a:lnTo>
                  <a:lnTo>
                    <a:pt x="570" y="1604"/>
                  </a:lnTo>
                  <a:lnTo>
                    <a:pt x="536" y="1574"/>
                  </a:lnTo>
                  <a:lnTo>
                    <a:pt x="496" y="1534"/>
                  </a:lnTo>
                  <a:lnTo>
                    <a:pt x="450" y="1486"/>
                  </a:lnTo>
                  <a:lnTo>
                    <a:pt x="450" y="1486"/>
                  </a:lnTo>
                  <a:lnTo>
                    <a:pt x="432" y="1462"/>
                  </a:lnTo>
                  <a:lnTo>
                    <a:pt x="414" y="1436"/>
                  </a:lnTo>
                  <a:lnTo>
                    <a:pt x="396" y="1406"/>
                  </a:lnTo>
                  <a:lnTo>
                    <a:pt x="380" y="1374"/>
                  </a:lnTo>
                  <a:lnTo>
                    <a:pt x="366" y="1338"/>
                  </a:lnTo>
                  <a:lnTo>
                    <a:pt x="352" y="1300"/>
                  </a:lnTo>
                  <a:lnTo>
                    <a:pt x="340" y="1260"/>
                  </a:lnTo>
                  <a:lnTo>
                    <a:pt x="328" y="1216"/>
                  </a:lnTo>
                  <a:lnTo>
                    <a:pt x="320" y="1170"/>
                  </a:lnTo>
                  <a:lnTo>
                    <a:pt x="310" y="1122"/>
                  </a:lnTo>
                  <a:lnTo>
                    <a:pt x="304" y="1072"/>
                  </a:lnTo>
                  <a:lnTo>
                    <a:pt x="298" y="1018"/>
                  </a:lnTo>
                  <a:lnTo>
                    <a:pt x="292" y="964"/>
                  </a:lnTo>
                  <a:lnTo>
                    <a:pt x="290" y="906"/>
                  </a:lnTo>
                  <a:lnTo>
                    <a:pt x="288" y="848"/>
                  </a:lnTo>
                  <a:lnTo>
                    <a:pt x="286" y="786"/>
                  </a:lnTo>
                  <a:lnTo>
                    <a:pt x="286" y="786"/>
                  </a:lnTo>
                  <a:lnTo>
                    <a:pt x="288" y="734"/>
                  </a:lnTo>
                  <a:lnTo>
                    <a:pt x="296" y="684"/>
                  </a:lnTo>
                  <a:lnTo>
                    <a:pt x="306" y="636"/>
                  </a:lnTo>
                  <a:lnTo>
                    <a:pt x="320" y="590"/>
                  </a:lnTo>
                  <a:lnTo>
                    <a:pt x="338" y="548"/>
                  </a:lnTo>
                  <a:lnTo>
                    <a:pt x="360" y="506"/>
                  </a:lnTo>
                  <a:lnTo>
                    <a:pt x="386" y="468"/>
                  </a:lnTo>
                  <a:lnTo>
                    <a:pt x="414" y="432"/>
                  </a:lnTo>
                  <a:lnTo>
                    <a:pt x="444" y="400"/>
                  </a:lnTo>
                  <a:lnTo>
                    <a:pt x="478" y="370"/>
                  </a:lnTo>
                  <a:lnTo>
                    <a:pt x="512" y="346"/>
                  </a:lnTo>
                  <a:lnTo>
                    <a:pt x="550" y="324"/>
                  </a:lnTo>
                  <a:lnTo>
                    <a:pt x="590" y="308"/>
                  </a:lnTo>
                  <a:lnTo>
                    <a:pt x="610" y="300"/>
                  </a:lnTo>
                  <a:lnTo>
                    <a:pt x="632" y="294"/>
                  </a:lnTo>
                  <a:lnTo>
                    <a:pt x="654" y="290"/>
                  </a:lnTo>
                  <a:lnTo>
                    <a:pt x="674" y="288"/>
                  </a:lnTo>
                  <a:lnTo>
                    <a:pt x="696" y="286"/>
                  </a:lnTo>
                  <a:lnTo>
                    <a:pt x="718" y="284"/>
                  </a:lnTo>
                  <a:lnTo>
                    <a:pt x="718" y="284"/>
                  </a:lnTo>
                  <a:close/>
                </a:path>
              </a:pathLst>
            </a:custGeom>
            <a:solidFill>
              <a:srgbClr val="BF9000"/>
            </a:solidFill>
            <a:ln>
              <a:noFill/>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206" name="Google Shape;206;p7"/>
          <p:cNvSpPr/>
          <p:nvPr/>
        </p:nvSpPr>
        <p:spPr>
          <a:xfrm>
            <a:off x="1169492" y="5081690"/>
            <a:ext cx="659952" cy="708999"/>
          </a:xfrm>
          <a:custGeom>
            <a:rect b="b" l="l" r="r" t="t"/>
            <a:pathLst>
              <a:path extrusionOk="0" h="6695" w="5766">
                <a:moveTo>
                  <a:pt x="4438" y="932"/>
                </a:moveTo>
                <a:lnTo>
                  <a:pt x="4438" y="0"/>
                </a:lnTo>
                <a:lnTo>
                  <a:pt x="1328" y="0"/>
                </a:lnTo>
                <a:lnTo>
                  <a:pt x="1328" y="932"/>
                </a:lnTo>
                <a:lnTo>
                  <a:pt x="0" y="932"/>
                </a:lnTo>
                <a:lnTo>
                  <a:pt x="0" y="3224"/>
                </a:lnTo>
                <a:lnTo>
                  <a:pt x="0" y="6695"/>
                </a:lnTo>
                <a:lnTo>
                  <a:pt x="4652" y="6695"/>
                </a:lnTo>
                <a:lnTo>
                  <a:pt x="5766" y="6695"/>
                </a:lnTo>
                <a:lnTo>
                  <a:pt x="5766" y="932"/>
                </a:lnTo>
                <a:lnTo>
                  <a:pt x="4438" y="932"/>
                </a:lnTo>
                <a:close/>
                <a:moveTo>
                  <a:pt x="1575" y="246"/>
                </a:moveTo>
                <a:lnTo>
                  <a:pt x="4191" y="246"/>
                </a:lnTo>
                <a:lnTo>
                  <a:pt x="4191" y="932"/>
                </a:lnTo>
                <a:lnTo>
                  <a:pt x="1575" y="932"/>
                </a:lnTo>
                <a:lnTo>
                  <a:pt x="1575" y="246"/>
                </a:lnTo>
                <a:close/>
                <a:moveTo>
                  <a:pt x="246" y="6449"/>
                </a:moveTo>
                <a:lnTo>
                  <a:pt x="246" y="3469"/>
                </a:lnTo>
                <a:lnTo>
                  <a:pt x="770" y="3469"/>
                </a:lnTo>
                <a:lnTo>
                  <a:pt x="3881" y="3469"/>
                </a:lnTo>
                <a:lnTo>
                  <a:pt x="4406" y="3469"/>
                </a:lnTo>
                <a:lnTo>
                  <a:pt x="4406" y="6449"/>
                </a:lnTo>
                <a:lnTo>
                  <a:pt x="246" y="6449"/>
                </a:lnTo>
                <a:close/>
                <a:moveTo>
                  <a:pt x="1026" y="3224"/>
                </a:moveTo>
                <a:lnTo>
                  <a:pt x="1026" y="3224"/>
                </a:lnTo>
                <a:lnTo>
                  <a:pt x="1032" y="3188"/>
                </a:lnTo>
                <a:lnTo>
                  <a:pt x="1040" y="3152"/>
                </a:lnTo>
                <a:lnTo>
                  <a:pt x="1050" y="3116"/>
                </a:lnTo>
                <a:lnTo>
                  <a:pt x="1060" y="3082"/>
                </a:lnTo>
                <a:lnTo>
                  <a:pt x="1074" y="3048"/>
                </a:lnTo>
                <a:lnTo>
                  <a:pt x="1088" y="3016"/>
                </a:lnTo>
                <a:lnTo>
                  <a:pt x="1102" y="2984"/>
                </a:lnTo>
                <a:lnTo>
                  <a:pt x="1120" y="2952"/>
                </a:lnTo>
                <a:lnTo>
                  <a:pt x="1138" y="2922"/>
                </a:lnTo>
                <a:lnTo>
                  <a:pt x="1156" y="2892"/>
                </a:lnTo>
                <a:lnTo>
                  <a:pt x="1176" y="2864"/>
                </a:lnTo>
                <a:lnTo>
                  <a:pt x="1198" y="2836"/>
                </a:lnTo>
                <a:lnTo>
                  <a:pt x="1222" y="2808"/>
                </a:lnTo>
                <a:lnTo>
                  <a:pt x="1246" y="2782"/>
                </a:lnTo>
                <a:lnTo>
                  <a:pt x="1270" y="2758"/>
                </a:lnTo>
                <a:lnTo>
                  <a:pt x="1296" y="2734"/>
                </a:lnTo>
                <a:lnTo>
                  <a:pt x="1324" y="2712"/>
                </a:lnTo>
                <a:lnTo>
                  <a:pt x="1352" y="2690"/>
                </a:lnTo>
                <a:lnTo>
                  <a:pt x="1380" y="2670"/>
                </a:lnTo>
                <a:lnTo>
                  <a:pt x="1410" y="2652"/>
                </a:lnTo>
                <a:lnTo>
                  <a:pt x="1443" y="2634"/>
                </a:lnTo>
                <a:lnTo>
                  <a:pt x="1475" y="2618"/>
                </a:lnTo>
                <a:lnTo>
                  <a:pt x="1507" y="2604"/>
                </a:lnTo>
                <a:lnTo>
                  <a:pt x="1539" y="2590"/>
                </a:lnTo>
                <a:lnTo>
                  <a:pt x="1573" y="2578"/>
                </a:lnTo>
                <a:lnTo>
                  <a:pt x="1609" y="2566"/>
                </a:lnTo>
                <a:lnTo>
                  <a:pt x="1643" y="2558"/>
                </a:lnTo>
                <a:lnTo>
                  <a:pt x="1679" y="2550"/>
                </a:lnTo>
                <a:lnTo>
                  <a:pt x="1715" y="2544"/>
                </a:lnTo>
                <a:lnTo>
                  <a:pt x="1751" y="2540"/>
                </a:lnTo>
                <a:lnTo>
                  <a:pt x="1789" y="2538"/>
                </a:lnTo>
                <a:lnTo>
                  <a:pt x="1827" y="2536"/>
                </a:lnTo>
                <a:lnTo>
                  <a:pt x="2825" y="2536"/>
                </a:lnTo>
                <a:lnTo>
                  <a:pt x="2825" y="2536"/>
                </a:lnTo>
                <a:lnTo>
                  <a:pt x="2863" y="2538"/>
                </a:lnTo>
                <a:lnTo>
                  <a:pt x="2901" y="2540"/>
                </a:lnTo>
                <a:lnTo>
                  <a:pt x="2937" y="2544"/>
                </a:lnTo>
                <a:lnTo>
                  <a:pt x="2973" y="2550"/>
                </a:lnTo>
                <a:lnTo>
                  <a:pt x="3009" y="2558"/>
                </a:lnTo>
                <a:lnTo>
                  <a:pt x="3045" y="2566"/>
                </a:lnTo>
                <a:lnTo>
                  <a:pt x="3079" y="2578"/>
                </a:lnTo>
                <a:lnTo>
                  <a:pt x="3113" y="2590"/>
                </a:lnTo>
                <a:lnTo>
                  <a:pt x="3145" y="2604"/>
                </a:lnTo>
                <a:lnTo>
                  <a:pt x="3177" y="2618"/>
                </a:lnTo>
                <a:lnTo>
                  <a:pt x="3209" y="2634"/>
                </a:lnTo>
                <a:lnTo>
                  <a:pt x="3241" y="2652"/>
                </a:lnTo>
                <a:lnTo>
                  <a:pt x="3271" y="2670"/>
                </a:lnTo>
                <a:lnTo>
                  <a:pt x="3299" y="2690"/>
                </a:lnTo>
                <a:lnTo>
                  <a:pt x="3327" y="2712"/>
                </a:lnTo>
                <a:lnTo>
                  <a:pt x="3355" y="2734"/>
                </a:lnTo>
                <a:lnTo>
                  <a:pt x="3381" y="2758"/>
                </a:lnTo>
                <a:lnTo>
                  <a:pt x="3405" y="2782"/>
                </a:lnTo>
                <a:lnTo>
                  <a:pt x="3429" y="2808"/>
                </a:lnTo>
                <a:lnTo>
                  <a:pt x="3453" y="2836"/>
                </a:lnTo>
                <a:lnTo>
                  <a:pt x="3475" y="2864"/>
                </a:lnTo>
                <a:lnTo>
                  <a:pt x="3495" y="2892"/>
                </a:lnTo>
                <a:lnTo>
                  <a:pt x="3513" y="2922"/>
                </a:lnTo>
                <a:lnTo>
                  <a:pt x="3531" y="2952"/>
                </a:lnTo>
                <a:lnTo>
                  <a:pt x="3549" y="2984"/>
                </a:lnTo>
                <a:lnTo>
                  <a:pt x="3563" y="3016"/>
                </a:lnTo>
                <a:lnTo>
                  <a:pt x="3577" y="3048"/>
                </a:lnTo>
                <a:lnTo>
                  <a:pt x="3591" y="3082"/>
                </a:lnTo>
                <a:lnTo>
                  <a:pt x="3601" y="3116"/>
                </a:lnTo>
                <a:lnTo>
                  <a:pt x="3611" y="3152"/>
                </a:lnTo>
                <a:lnTo>
                  <a:pt x="3619" y="3188"/>
                </a:lnTo>
                <a:lnTo>
                  <a:pt x="3625" y="3224"/>
                </a:lnTo>
                <a:lnTo>
                  <a:pt x="1026" y="3224"/>
                </a:lnTo>
                <a:close/>
                <a:moveTo>
                  <a:pt x="5520" y="6449"/>
                </a:moveTo>
                <a:lnTo>
                  <a:pt x="4652" y="6449"/>
                </a:lnTo>
                <a:lnTo>
                  <a:pt x="4652" y="3224"/>
                </a:lnTo>
                <a:lnTo>
                  <a:pt x="3873" y="3224"/>
                </a:lnTo>
                <a:lnTo>
                  <a:pt x="3873" y="3224"/>
                </a:lnTo>
                <a:lnTo>
                  <a:pt x="3865" y="3174"/>
                </a:lnTo>
                <a:lnTo>
                  <a:pt x="3857" y="3126"/>
                </a:lnTo>
                <a:lnTo>
                  <a:pt x="3845" y="3080"/>
                </a:lnTo>
                <a:lnTo>
                  <a:pt x="3831" y="3032"/>
                </a:lnTo>
                <a:lnTo>
                  <a:pt x="3817" y="2988"/>
                </a:lnTo>
                <a:lnTo>
                  <a:pt x="3799" y="2942"/>
                </a:lnTo>
                <a:lnTo>
                  <a:pt x="3779" y="2900"/>
                </a:lnTo>
                <a:lnTo>
                  <a:pt x="3759" y="2856"/>
                </a:lnTo>
                <a:lnTo>
                  <a:pt x="3735" y="2816"/>
                </a:lnTo>
                <a:lnTo>
                  <a:pt x="3711" y="2774"/>
                </a:lnTo>
                <a:lnTo>
                  <a:pt x="3685" y="2736"/>
                </a:lnTo>
                <a:lnTo>
                  <a:pt x="3657" y="2698"/>
                </a:lnTo>
                <a:lnTo>
                  <a:pt x="3627" y="2662"/>
                </a:lnTo>
                <a:lnTo>
                  <a:pt x="3595" y="2626"/>
                </a:lnTo>
                <a:lnTo>
                  <a:pt x="3563" y="2592"/>
                </a:lnTo>
                <a:lnTo>
                  <a:pt x="3529" y="2560"/>
                </a:lnTo>
                <a:lnTo>
                  <a:pt x="3493" y="2530"/>
                </a:lnTo>
                <a:lnTo>
                  <a:pt x="3455" y="2502"/>
                </a:lnTo>
                <a:lnTo>
                  <a:pt x="3417" y="2474"/>
                </a:lnTo>
                <a:lnTo>
                  <a:pt x="3377" y="2448"/>
                </a:lnTo>
                <a:lnTo>
                  <a:pt x="3337" y="2424"/>
                </a:lnTo>
                <a:lnTo>
                  <a:pt x="3295" y="2402"/>
                </a:lnTo>
                <a:lnTo>
                  <a:pt x="3251" y="2382"/>
                </a:lnTo>
                <a:lnTo>
                  <a:pt x="3207" y="2364"/>
                </a:lnTo>
                <a:lnTo>
                  <a:pt x="3163" y="2346"/>
                </a:lnTo>
                <a:lnTo>
                  <a:pt x="3117" y="2332"/>
                </a:lnTo>
                <a:lnTo>
                  <a:pt x="3071" y="2320"/>
                </a:lnTo>
                <a:lnTo>
                  <a:pt x="3023" y="2310"/>
                </a:lnTo>
                <a:lnTo>
                  <a:pt x="2975" y="2302"/>
                </a:lnTo>
                <a:lnTo>
                  <a:pt x="2925" y="2296"/>
                </a:lnTo>
                <a:lnTo>
                  <a:pt x="2875" y="2292"/>
                </a:lnTo>
                <a:lnTo>
                  <a:pt x="2825" y="2292"/>
                </a:lnTo>
                <a:lnTo>
                  <a:pt x="1827" y="2292"/>
                </a:lnTo>
                <a:lnTo>
                  <a:pt x="1827" y="2292"/>
                </a:lnTo>
                <a:lnTo>
                  <a:pt x="1777" y="2292"/>
                </a:lnTo>
                <a:lnTo>
                  <a:pt x="1727" y="2296"/>
                </a:lnTo>
                <a:lnTo>
                  <a:pt x="1677" y="2302"/>
                </a:lnTo>
                <a:lnTo>
                  <a:pt x="1629" y="2310"/>
                </a:lnTo>
                <a:lnTo>
                  <a:pt x="1581" y="2320"/>
                </a:lnTo>
                <a:lnTo>
                  <a:pt x="1535" y="2332"/>
                </a:lnTo>
                <a:lnTo>
                  <a:pt x="1489" y="2346"/>
                </a:lnTo>
                <a:lnTo>
                  <a:pt x="1445" y="2364"/>
                </a:lnTo>
                <a:lnTo>
                  <a:pt x="1400" y="2382"/>
                </a:lnTo>
                <a:lnTo>
                  <a:pt x="1356" y="2402"/>
                </a:lnTo>
                <a:lnTo>
                  <a:pt x="1314" y="2424"/>
                </a:lnTo>
                <a:lnTo>
                  <a:pt x="1274" y="2448"/>
                </a:lnTo>
                <a:lnTo>
                  <a:pt x="1234" y="2474"/>
                </a:lnTo>
                <a:lnTo>
                  <a:pt x="1196" y="2502"/>
                </a:lnTo>
                <a:lnTo>
                  <a:pt x="1158" y="2530"/>
                </a:lnTo>
                <a:lnTo>
                  <a:pt x="1122" y="2560"/>
                </a:lnTo>
                <a:lnTo>
                  <a:pt x="1088" y="2592"/>
                </a:lnTo>
                <a:lnTo>
                  <a:pt x="1056" y="2626"/>
                </a:lnTo>
                <a:lnTo>
                  <a:pt x="1024" y="2662"/>
                </a:lnTo>
                <a:lnTo>
                  <a:pt x="994" y="2698"/>
                </a:lnTo>
                <a:lnTo>
                  <a:pt x="966" y="2736"/>
                </a:lnTo>
                <a:lnTo>
                  <a:pt x="940" y="2774"/>
                </a:lnTo>
                <a:lnTo>
                  <a:pt x="916" y="2816"/>
                </a:lnTo>
                <a:lnTo>
                  <a:pt x="892" y="2856"/>
                </a:lnTo>
                <a:lnTo>
                  <a:pt x="872" y="2900"/>
                </a:lnTo>
                <a:lnTo>
                  <a:pt x="852" y="2942"/>
                </a:lnTo>
                <a:lnTo>
                  <a:pt x="834" y="2988"/>
                </a:lnTo>
                <a:lnTo>
                  <a:pt x="820" y="3032"/>
                </a:lnTo>
                <a:lnTo>
                  <a:pt x="806" y="3080"/>
                </a:lnTo>
                <a:lnTo>
                  <a:pt x="794" y="3126"/>
                </a:lnTo>
                <a:lnTo>
                  <a:pt x="786" y="3174"/>
                </a:lnTo>
                <a:lnTo>
                  <a:pt x="778" y="3224"/>
                </a:lnTo>
                <a:lnTo>
                  <a:pt x="246" y="3224"/>
                </a:lnTo>
                <a:lnTo>
                  <a:pt x="246" y="1178"/>
                </a:lnTo>
                <a:lnTo>
                  <a:pt x="1328" y="1178"/>
                </a:lnTo>
                <a:lnTo>
                  <a:pt x="4438" y="1178"/>
                </a:lnTo>
                <a:lnTo>
                  <a:pt x="5520" y="1178"/>
                </a:lnTo>
                <a:lnTo>
                  <a:pt x="5520" y="6449"/>
                </a:lnTo>
                <a:close/>
              </a:path>
            </a:pathLst>
          </a:custGeom>
          <a:solidFill>
            <a:schemeClr val="dk1"/>
          </a:solidFill>
          <a:ln cap="flat" cmpd="sng" w="9525">
            <a:solidFill>
              <a:srgbClr val="4472C4"/>
            </a:solidFill>
            <a:prstDash val="solid"/>
            <a:round/>
            <a:headEnd len="sm" w="sm" type="none"/>
            <a:tailEnd len="sm" w="sm" type="none"/>
          </a:ln>
        </p:spPr>
        <p:txBody>
          <a:bodyPr anchorCtr="0" anchor="t" bIns="39075" lIns="78175" spcFirstLastPara="1" rIns="78175" wrap="square" tIns="39075">
            <a:noAutofit/>
          </a:bodyPr>
          <a:lstStyle/>
          <a:p>
            <a:pPr indent="0" lvl="0" marL="0" marR="0" rtl="0" algn="l">
              <a:spcBef>
                <a:spcPts val="0"/>
              </a:spcBef>
              <a:spcAft>
                <a:spcPts val="0"/>
              </a:spcAft>
              <a:buNone/>
            </a:pPr>
            <a:r>
              <a:t/>
            </a:r>
            <a:endParaRPr b="1" sz="800">
              <a:solidFill>
                <a:srgbClr val="F7CAAC"/>
              </a:solidFill>
              <a:latin typeface="Calibri"/>
              <a:ea typeface="Calibri"/>
              <a:cs typeface="Calibri"/>
              <a:sym typeface="Calibri"/>
            </a:endParaRPr>
          </a:p>
        </p:txBody>
      </p:sp>
      <p:sp>
        <p:nvSpPr>
          <p:cNvPr id="207" name="Google Shape;207;p7"/>
          <p:cNvSpPr/>
          <p:nvPr/>
        </p:nvSpPr>
        <p:spPr>
          <a:xfrm>
            <a:off x="838199" y="429585"/>
            <a:ext cx="3328852"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7"/>
          <p:cNvSpPr txBox="1"/>
          <p:nvPr>
            <p:ph type="title"/>
          </p:nvPr>
        </p:nvSpPr>
        <p:spPr>
          <a:xfrm>
            <a:off x="1026042" y="407393"/>
            <a:ext cx="2953165" cy="73442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hi-IN" sz="3200">
                <a:solidFill>
                  <a:schemeClr val="lt1"/>
                </a:solidFill>
                <a:latin typeface="Calibri"/>
                <a:ea typeface="Calibri"/>
                <a:cs typeface="Calibri"/>
                <a:sym typeface="Calibri"/>
              </a:rPr>
              <a:t>सामरिक स्तंभ</a:t>
            </a:r>
            <a:endParaRPr sz="3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p:nvPr/>
        </p:nvSpPr>
        <p:spPr>
          <a:xfrm>
            <a:off x="5160050" y="2188724"/>
            <a:ext cx="5055695" cy="2937753"/>
          </a:xfrm>
          <a:prstGeom prst="wedgeRoundRectCallout">
            <a:avLst>
              <a:gd fmla="val -18911" name="adj1"/>
              <a:gd fmla="val 45030" name="adj2"/>
              <a:gd fmla="val 16667" name="adj3"/>
            </a:avLst>
          </a:prstGeom>
          <a:solidFill>
            <a:srgbClr val="DDEAF6"/>
          </a:solidFill>
          <a:ln>
            <a:noFill/>
          </a:ln>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2000"/>
              <a:buFont typeface="Calibri"/>
              <a:buNone/>
            </a:pPr>
            <a:r>
              <a:rPr lang="hi-IN" sz="2000">
                <a:solidFill>
                  <a:schemeClr val="dk1"/>
                </a:solidFill>
                <a:latin typeface="Calibri"/>
                <a:ea typeface="Calibri"/>
                <a:cs typeface="Calibri"/>
                <a:sym typeface="Calibri"/>
              </a:rPr>
              <a:t>आगे की कुछ स्लाइड्स (9-13) स्टेट एफएनएचडब्ल्यू ऑपरेशनल स्ट्रैटेजी के लिए विशिष्ट हैं। राज्य प्रबंधकों से अपेक्षित सूचनाएँ भरने की अपेक्षा की जाती है।</a:t>
            </a:r>
            <a:endParaRPr/>
          </a:p>
        </p:txBody>
      </p:sp>
      <p:sp>
        <p:nvSpPr>
          <p:cNvPr id="215" name="Google Shape;215;p8"/>
          <p:cNvSpPr/>
          <p:nvPr/>
        </p:nvSpPr>
        <p:spPr>
          <a:xfrm rot="-1288683">
            <a:off x="3496212" y="1006792"/>
            <a:ext cx="1032052" cy="2167234"/>
          </a:xfrm>
          <a:prstGeom prst="curvedRightArrow">
            <a:avLst>
              <a:gd fmla="val 25000" name="adj1"/>
              <a:gd fmla="val 50000" name="adj2"/>
              <a:gd fmla="val 25000" name="adj3"/>
            </a:avLst>
          </a:prstGeom>
          <a:solidFill>
            <a:srgbClr val="05434E"/>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8"/>
          <p:cNvSpPr/>
          <p:nvPr/>
        </p:nvSpPr>
        <p:spPr>
          <a:xfrm>
            <a:off x="838199" y="429585"/>
            <a:ext cx="8101986"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8"/>
          <p:cNvSpPr/>
          <p:nvPr/>
        </p:nvSpPr>
        <p:spPr>
          <a:xfrm>
            <a:off x="912795" y="480117"/>
            <a:ext cx="741260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3200">
                <a:solidFill>
                  <a:schemeClr val="lt1"/>
                </a:solidFill>
                <a:latin typeface="Calibri"/>
                <a:ea typeface="Calibri"/>
                <a:cs typeface="Calibri"/>
                <a:sym typeface="Calibri"/>
              </a:rPr>
              <a:t>राज्य FNHW परिचालन रणनीति का अवलोकन</a:t>
            </a:r>
            <a:endParaRPr sz="20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p:nvPr/>
        </p:nvSpPr>
        <p:spPr>
          <a:xfrm>
            <a:off x="719847" y="1646664"/>
            <a:ext cx="4161641" cy="49789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800">
                <a:solidFill>
                  <a:schemeClr val="dk1"/>
                </a:solidFill>
                <a:latin typeface="Calibri"/>
                <a:ea typeface="Calibri"/>
                <a:cs typeface="Calibri"/>
                <a:sym typeface="Calibri"/>
              </a:rPr>
              <a:t>एफएनएचडब्ल्यू भौगोलिक क्षेत्र (जिलों) को दर्शाने वाला राज्य मानचित्र</a:t>
            </a:r>
            <a:endParaRPr sz="1800">
              <a:solidFill>
                <a:schemeClr val="dk1"/>
              </a:solidFill>
              <a:latin typeface="Calibri"/>
              <a:ea typeface="Calibri"/>
              <a:cs typeface="Calibri"/>
              <a:sym typeface="Calibri"/>
            </a:endParaRPr>
          </a:p>
        </p:txBody>
      </p:sp>
      <p:graphicFrame>
        <p:nvGraphicFramePr>
          <p:cNvPr id="223" name="Google Shape;223;p9"/>
          <p:cNvGraphicFramePr/>
          <p:nvPr/>
        </p:nvGraphicFramePr>
        <p:xfrm>
          <a:off x="5126182" y="2695245"/>
          <a:ext cx="3000000" cy="3000000"/>
        </p:xfrm>
        <a:graphic>
          <a:graphicData uri="http://schemas.openxmlformats.org/drawingml/2006/table">
            <a:tbl>
              <a:tblPr bandRow="1" firstRow="1">
                <a:noFill/>
                <a:tableStyleId>{78DD0F1C-8E70-41C5-B6A2-446194CA7BE5}</a:tableStyleId>
              </a:tblPr>
              <a:tblGrid>
                <a:gridCol w="1860450"/>
                <a:gridCol w="1321600"/>
                <a:gridCol w="1555075"/>
                <a:gridCol w="1713000"/>
              </a:tblGrid>
              <a:tr h="228600">
                <a:tc>
                  <a:txBody>
                    <a:bodyPr/>
                    <a:lstStyle/>
                    <a:p>
                      <a:pPr indent="0" lvl="0" marL="0" marR="0" rtl="0" algn="l">
                        <a:spcBef>
                          <a:spcPts val="0"/>
                        </a:spcBef>
                        <a:spcAft>
                          <a:spcPts val="0"/>
                        </a:spcAft>
                        <a:buClr>
                          <a:schemeClr val="dk1"/>
                        </a:buClr>
                        <a:buSzPts val="440"/>
                        <a:buFont typeface="Arial"/>
                        <a:buNone/>
                      </a:pPr>
                      <a:r>
                        <a:rPr lang="hi-IN" sz="1800" u="none" cap="none" strike="noStrike"/>
                        <a:t>राज्य का नाम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l">
                        <a:lnSpc>
                          <a:spcPct val="100000"/>
                        </a:lnSpc>
                        <a:spcBef>
                          <a:spcPts val="0"/>
                        </a:spcBef>
                        <a:spcAft>
                          <a:spcPts val="0"/>
                        </a:spcAft>
                        <a:buClr>
                          <a:schemeClr val="dk1"/>
                        </a:buClr>
                        <a:buSzPts val="1800"/>
                        <a:buFont typeface="Calibri"/>
                        <a:buNone/>
                      </a:pPr>
                      <a:r>
                        <a:t/>
                      </a:r>
                      <a:endParaRPr b="0"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hi-IN" sz="1800"/>
                        <a:t>कुल</a:t>
                      </a:r>
                      <a:r>
                        <a:rPr lang="hi-IN" sz="1800"/>
                        <a:t> </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hi-IN" sz="1800"/>
                        <a:t>एनआरईटीपी</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hi-IN" sz="1800"/>
                        <a:t>एनआरएलएम </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hi-IN" sz="1800"/>
                        <a:t>जिलों की संख्या</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hi-IN" sz="1800"/>
                        <a:t>ब्लॉकों की संख्या</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highlight>
                          <a:srgbClr val="FFFF00"/>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hi-IN" sz="1800"/>
                        <a:t>सीएलएफ की संख्या</a:t>
                      </a:r>
                      <a:endParaRPr/>
                    </a:p>
                    <a:p>
                      <a:pPr indent="0" lvl="0" marL="0" marR="0" rtl="0" algn="l">
                        <a:spcBef>
                          <a:spcPts val="0"/>
                        </a:spcBef>
                        <a:spcAft>
                          <a:spcPts val="0"/>
                        </a:spcAft>
                        <a:buNone/>
                      </a:pPr>
                      <a:r>
                        <a:rPr lang="hi-IN" sz="1800"/>
                        <a:t>ग्राम संगठनों की संख्या</a:t>
                      </a:r>
                      <a:endParaRPr sz="1800"/>
                    </a:p>
                    <a:p>
                      <a:pPr indent="0" lvl="0" marL="0" marR="0" rtl="0" algn="l">
                        <a:lnSpc>
                          <a:spcPct val="100000"/>
                        </a:lnSpc>
                        <a:spcBef>
                          <a:spcPts val="0"/>
                        </a:spcBef>
                        <a:spcAft>
                          <a:spcPts val="0"/>
                        </a:spcAft>
                        <a:buClr>
                          <a:schemeClr val="dk1"/>
                        </a:buClr>
                        <a:buSzPts val="1800"/>
                        <a:buFont typeface="Calibri"/>
                        <a:buNone/>
                      </a:pPr>
                      <a:r>
                        <a:rPr lang="hi-IN" sz="1800"/>
                        <a:t>स्वयं सहायता समूहों की संख्या</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highlight>
                          <a:srgbClr val="FFFF00"/>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24" name="Google Shape;224;p9"/>
          <p:cNvSpPr txBox="1"/>
          <p:nvPr/>
        </p:nvSpPr>
        <p:spPr>
          <a:xfrm>
            <a:off x="10325688" y="6583770"/>
            <a:ext cx="1825919"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hi-IN" sz="1200">
                <a:solidFill>
                  <a:schemeClr val="dk1"/>
                </a:solidFill>
                <a:latin typeface="Calibri"/>
                <a:ea typeface="Calibri"/>
                <a:cs typeface="Calibri"/>
                <a:sym typeface="Calibri"/>
              </a:rPr>
              <a:t>Source: *Census, 2011</a:t>
            </a:r>
            <a:endParaRPr b="1" sz="1200">
              <a:solidFill>
                <a:schemeClr val="dk1"/>
              </a:solidFill>
              <a:latin typeface="Calibri"/>
              <a:ea typeface="Calibri"/>
              <a:cs typeface="Calibri"/>
              <a:sym typeface="Calibri"/>
            </a:endParaRPr>
          </a:p>
        </p:txBody>
      </p:sp>
      <p:sp>
        <p:nvSpPr>
          <p:cNvPr id="225" name="Google Shape;225;p9"/>
          <p:cNvSpPr/>
          <p:nvPr/>
        </p:nvSpPr>
        <p:spPr>
          <a:xfrm>
            <a:off x="838198" y="429585"/>
            <a:ext cx="9398001" cy="726312"/>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hi-IN" sz="3200">
                <a:solidFill>
                  <a:schemeClr val="lt1"/>
                </a:solidFill>
                <a:latin typeface="Calibri"/>
                <a:ea typeface="Calibri"/>
                <a:cs typeface="Calibri"/>
                <a:sym typeface="Calibri"/>
              </a:rPr>
              <a:t>राज्य प्रोफ़ाइल और FNHW भौगोलिक क्षेत्रों की पहचान</a:t>
            </a:r>
            <a:endParaRPr sz="2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2021-11-08T10:08:37Z</dcterms:created>
  <dc:creator>Monika Chauhan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0x0101009A9A149CC5B0AF45AED6BFBEF5DED49A</vt:lpwstr>
  </property>
</Properties>
</file>